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6858000" cx="12192000"/>
  <p:notesSz cx="12192000" cy="6858000"/>
  <p:embeddedFontLst>
    <p:embeddedFont>
      <p:font typeface="Arial Black"/>
      <p:regular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98" roundtripDataSignature="AMtx7mjKj6pOduKWb+gJGZ2U/aUalcaO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6DE9C4-7A92-4D17-BBAF-C3E26CB3ACBF}">
  <a:tblStyle styleId="{336DE9C4-7A92-4D17-BBAF-C3E26CB3ACBF}" styleName="Table_0">
    <a:wholeTbl>
      <a:tcTxStyle b="off" i="off">
        <a:font>
          <a:latin typeface="Verdana"/>
          <a:ea typeface="Verdana"/>
          <a:cs typeface="Verdana"/>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ArialBlack-regular.fntdata"/><Relationship Id="rId96" Type="http://schemas.openxmlformats.org/officeDocument/2006/relationships/slide" Target="slides/slide90.xml"/><Relationship Id="rId11" Type="http://schemas.openxmlformats.org/officeDocument/2006/relationships/slide" Target="slides/slide5.xml"/><Relationship Id="rId10" Type="http://schemas.openxmlformats.org/officeDocument/2006/relationships/slide" Target="slides/slide4.xml"/><Relationship Id="rId98"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6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6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6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6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6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7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7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7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7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7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7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8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8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8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8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8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8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8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8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9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92"/>
          <p:cNvSpPr txBox="1"/>
          <p:nvPr>
            <p:ph type="title"/>
          </p:nvPr>
        </p:nvSpPr>
        <p:spPr>
          <a:xfrm>
            <a:off x="670560" y="4985590"/>
            <a:ext cx="10911840" cy="10515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D759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92"/>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92"/>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92"/>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01"/>
          <p:cNvSpPr txBox="1"/>
          <p:nvPr>
            <p:ph type="title"/>
          </p:nvPr>
        </p:nvSpPr>
        <p:spPr>
          <a:xfrm>
            <a:off x="670560" y="4983480"/>
            <a:ext cx="10911840" cy="10515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D759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01"/>
          <p:cNvSpPr txBox="1"/>
          <p:nvPr>
            <p:ph idx="1" type="body"/>
          </p:nvPr>
        </p:nvSpPr>
        <p:spPr>
          <a:xfrm rot="5400000">
            <a:off x="4032504" y="-2831592"/>
            <a:ext cx="4187952" cy="10911840"/>
          </a:xfrm>
          <a:prstGeom prst="rect">
            <a:avLst/>
          </a:prstGeom>
          <a:noFill/>
          <a:ln>
            <a:noFill/>
          </a:ln>
        </p:spPr>
        <p:txBody>
          <a:bodyPr anchorCtr="0" anchor="t" bIns="45700" lIns="182875" spcFirstLastPara="1" rIns="91425" wrap="square" tIns="91425">
            <a:normAutofit/>
          </a:bodyPr>
          <a:lstStyle>
            <a:lvl1pPr indent="-320040" lvl="0" marL="457200" algn="l">
              <a:spcBef>
                <a:spcPts val="250"/>
              </a:spcBef>
              <a:spcAft>
                <a:spcPts val="0"/>
              </a:spcAft>
              <a:buSzPts val="1440"/>
              <a:buChar char="⚫"/>
              <a:defRPr/>
            </a:lvl1pPr>
            <a:lvl2pPr indent="-342900" lvl="1" marL="914400" algn="l">
              <a:spcBef>
                <a:spcPts val="250"/>
              </a:spcBef>
              <a:spcAft>
                <a:spcPts val="0"/>
              </a:spcAft>
              <a:buSzPts val="1800"/>
              <a:buChar char="◦"/>
              <a:defRPr/>
            </a:lvl2pPr>
            <a:lvl3pPr indent="-342900" lvl="2" marL="1371600" algn="l">
              <a:spcBef>
                <a:spcPts val="250"/>
              </a:spcBef>
              <a:spcAft>
                <a:spcPts val="0"/>
              </a:spcAft>
              <a:buSzPts val="1800"/>
              <a:buChar char="●"/>
              <a:defRPr/>
            </a:lvl3pPr>
            <a:lvl4pPr indent="-356616" lvl="3" marL="1828800" algn="l">
              <a:spcBef>
                <a:spcPts val="230"/>
              </a:spcBef>
              <a:spcAft>
                <a:spcPts val="0"/>
              </a:spcAft>
              <a:buSzPts val="2016"/>
              <a:buChar char="◦"/>
              <a:defRPr/>
            </a:lvl4pPr>
            <a:lvl5pPr indent="-342900" lvl="4" marL="2286000" algn="l">
              <a:spcBef>
                <a:spcPts val="250"/>
              </a:spcBef>
              <a:spcAft>
                <a:spcPts val="0"/>
              </a:spcAft>
              <a:buSzPts val="1800"/>
              <a:buChar char="●"/>
              <a:defRPr/>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80" name="Google Shape;80;p101"/>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1"/>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1"/>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02"/>
          <p:cNvSpPr txBox="1"/>
          <p:nvPr>
            <p:ph type="title"/>
          </p:nvPr>
        </p:nvSpPr>
        <p:spPr>
          <a:xfrm rot="5400000">
            <a:off x="7531100" y="1841505"/>
            <a:ext cx="5257799" cy="264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D759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02"/>
          <p:cNvSpPr txBox="1"/>
          <p:nvPr>
            <p:ph idx="1" type="body"/>
          </p:nvPr>
        </p:nvSpPr>
        <p:spPr>
          <a:xfrm rot="5400000">
            <a:off x="2044700" y="-800096"/>
            <a:ext cx="5257801" cy="7924800"/>
          </a:xfrm>
          <a:prstGeom prst="rect">
            <a:avLst/>
          </a:prstGeom>
          <a:noFill/>
          <a:ln>
            <a:noFill/>
          </a:ln>
        </p:spPr>
        <p:txBody>
          <a:bodyPr anchorCtr="0" anchor="t" bIns="45700" lIns="182875" spcFirstLastPara="1" rIns="91425" wrap="square" tIns="91425">
            <a:normAutofit/>
          </a:bodyPr>
          <a:lstStyle>
            <a:lvl1pPr indent="-320040" lvl="0" marL="457200" algn="l">
              <a:spcBef>
                <a:spcPts val="250"/>
              </a:spcBef>
              <a:spcAft>
                <a:spcPts val="0"/>
              </a:spcAft>
              <a:buSzPts val="1440"/>
              <a:buChar char="⚫"/>
              <a:defRPr/>
            </a:lvl1pPr>
            <a:lvl2pPr indent="-342900" lvl="1" marL="914400" algn="l">
              <a:spcBef>
                <a:spcPts val="250"/>
              </a:spcBef>
              <a:spcAft>
                <a:spcPts val="0"/>
              </a:spcAft>
              <a:buSzPts val="1800"/>
              <a:buChar char="◦"/>
              <a:defRPr/>
            </a:lvl2pPr>
            <a:lvl3pPr indent="-342900" lvl="2" marL="1371600" algn="l">
              <a:spcBef>
                <a:spcPts val="250"/>
              </a:spcBef>
              <a:spcAft>
                <a:spcPts val="0"/>
              </a:spcAft>
              <a:buSzPts val="1800"/>
              <a:buChar char="●"/>
              <a:defRPr/>
            </a:lvl3pPr>
            <a:lvl4pPr indent="-356616" lvl="3" marL="1828800" algn="l">
              <a:spcBef>
                <a:spcPts val="230"/>
              </a:spcBef>
              <a:spcAft>
                <a:spcPts val="0"/>
              </a:spcAft>
              <a:buSzPts val="2016"/>
              <a:buChar char="◦"/>
              <a:defRPr/>
            </a:lvl4pPr>
            <a:lvl5pPr indent="-342900" lvl="4" marL="2286000" algn="l">
              <a:spcBef>
                <a:spcPts val="250"/>
              </a:spcBef>
              <a:spcAft>
                <a:spcPts val="0"/>
              </a:spcAft>
              <a:buSzPts val="1800"/>
              <a:buChar char="●"/>
              <a:defRPr/>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86" name="Google Shape;86;p102"/>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2"/>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2"/>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93"/>
          <p:cNvSpPr txBox="1"/>
          <p:nvPr>
            <p:ph type="title"/>
          </p:nvPr>
        </p:nvSpPr>
        <p:spPr>
          <a:xfrm>
            <a:off x="670560" y="4983480"/>
            <a:ext cx="10911840" cy="10515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D759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93"/>
          <p:cNvSpPr txBox="1"/>
          <p:nvPr>
            <p:ph idx="1" type="body"/>
          </p:nvPr>
        </p:nvSpPr>
        <p:spPr>
          <a:xfrm>
            <a:off x="670560" y="530352"/>
            <a:ext cx="10911840" cy="4187952"/>
          </a:xfrm>
          <a:prstGeom prst="rect">
            <a:avLst/>
          </a:prstGeom>
          <a:noFill/>
          <a:ln>
            <a:noFill/>
          </a:ln>
        </p:spPr>
        <p:txBody>
          <a:bodyPr anchorCtr="0" anchor="t" bIns="45700" lIns="182875" spcFirstLastPara="1" rIns="91425" wrap="square" tIns="91425">
            <a:normAutofit/>
          </a:bodyPr>
          <a:lstStyle>
            <a:lvl1pPr indent="-320040" lvl="0" marL="457200" algn="l">
              <a:spcBef>
                <a:spcPts val="250"/>
              </a:spcBef>
              <a:spcAft>
                <a:spcPts val="0"/>
              </a:spcAft>
              <a:buSzPts val="1440"/>
              <a:buChar char="⚫"/>
              <a:defRPr/>
            </a:lvl1pPr>
            <a:lvl2pPr indent="-342900" lvl="1" marL="914400" algn="l">
              <a:spcBef>
                <a:spcPts val="250"/>
              </a:spcBef>
              <a:spcAft>
                <a:spcPts val="0"/>
              </a:spcAft>
              <a:buSzPts val="1800"/>
              <a:buChar char="◦"/>
              <a:defRPr/>
            </a:lvl2pPr>
            <a:lvl3pPr indent="-342900" lvl="2" marL="1371600" algn="l">
              <a:spcBef>
                <a:spcPts val="250"/>
              </a:spcBef>
              <a:spcAft>
                <a:spcPts val="0"/>
              </a:spcAft>
              <a:buSzPts val="1800"/>
              <a:buChar char="●"/>
              <a:defRPr/>
            </a:lvl3pPr>
            <a:lvl4pPr indent="-356616" lvl="3" marL="1828800" algn="l">
              <a:spcBef>
                <a:spcPts val="230"/>
              </a:spcBef>
              <a:spcAft>
                <a:spcPts val="0"/>
              </a:spcAft>
              <a:buSzPts val="2016"/>
              <a:buChar char="◦"/>
              <a:defRPr/>
            </a:lvl4pPr>
            <a:lvl5pPr indent="-342900" lvl="4" marL="2286000" algn="l">
              <a:spcBef>
                <a:spcPts val="250"/>
              </a:spcBef>
              <a:spcAft>
                <a:spcPts val="0"/>
              </a:spcAft>
              <a:buSzPts val="1800"/>
              <a:buChar char="●"/>
              <a:defRPr/>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21" name="Google Shape;21;p93"/>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3"/>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3"/>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4" name="Shape 24"/>
        <p:cNvGrpSpPr/>
        <p:nvPr/>
      </p:nvGrpSpPr>
      <p:grpSpPr>
        <a:xfrm>
          <a:off x="0" y="0"/>
          <a:ext cx="0" cy="0"/>
          <a:chOff x="0" y="0"/>
          <a:chExt cx="0" cy="0"/>
        </a:xfrm>
      </p:grpSpPr>
      <p:sp>
        <p:nvSpPr>
          <p:cNvPr id="25" name="Google Shape;25;p94"/>
          <p:cNvSpPr/>
          <p:nvPr/>
        </p:nvSpPr>
        <p:spPr>
          <a:xfrm>
            <a:off x="406401" y="329185"/>
            <a:ext cx="11376073" cy="6196819"/>
          </a:xfrm>
          <a:prstGeom prst="roundRect">
            <a:avLst>
              <a:gd fmla="val 2081" name="adj"/>
            </a:avLst>
          </a:prstGeom>
          <a:gradFill>
            <a:gsLst>
              <a:gs pos="0">
                <a:srgbClr val="FFFFFF"/>
              </a:gs>
              <a:gs pos="98000">
                <a:srgbClr val="FFFFFF"/>
              </a:gs>
              <a:gs pos="99055">
                <a:srgbClr val="F6F6F6"/>
              </a:gs>
              <a:gs pos="100000">
                <a:srgbClr val="D8D8D8"/>
              </a:gs>
            </a:gsLst>
            <a:lin ang="5400000" scaled="0"/>
          </a:gradFill>
          <a:ln cap="rnd" cmpd="sng" w="9525">
            <a:solidFill>
              <a:srgbClr val="A2A0A0"/>
            </a:solidFill>
            <a:prstDash val="solid"/>
            <a:round/>
            <a:headEnd len="sm" w="sm" type="none"/>
            <a:tailEnd len="sm" w="sm" type="none"/>
          </a:ln>
          <a:effectLst>
            <a:outerShdw blurRad="76200" rotWithShape="0" algn="tl" dir="5400000" dist="508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6" name="Google Shape;26;p94"/>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94"/>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4"/>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95"/>
          <p:cNvSpPr txBox="1"/>
          <p:nvPr>
            <p:ph type="title"/>
          </p:nvPr>
        </p:nvSpPr>
        <p:spPr>
          <a:xfrm>
            <a:off x="670560" y="4985590"/>
            <a:ext cx="10911840" cy="10515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D7597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95"/>
          <p:cNvSpPr txBox="1"/>
          <p:nvPr>
            <p:ph idx="1" type="body"/>
          </p:nvPr>
        </p:nvSpPr>
        <p:spPr>
          <a:xfrm>
            <a:off x="685803" y="530352"/>
            <a:ext cx="5242560" cy="4389120"/>
          </a:xfrm>
          <a:prstGeom prst="rect">
            <a:avLst/>
          </a:prstGeom>
          <a:noFill/>
          <a:ln>
            <a:noFill/>
          </a:ln>
        </p:spPr>
        <p:txBody>
          <a:bodyPr anchorCtr="0" anchor="t" bIns="45700" lIns="182875" spcFirstLastPara="1" rIns="91425" wrap="square" tIns="91425">
            <a:normAutofit/>
          </a:bodyPr>
          <a:lstStyle>
            <a:lvl1pPr indent="-360680" lvl="0" marL="457200" algn="l">
              <a:spcBef>
                <a:spcPts val="250"/>
              </a:spcBef>
              <a:spcAft>
                <a:spcPts val="0"/>
              </a:spcAft>
              <a:buSzPts val="2080"/>
              <a:buChar char="⚫"/>
              <a:defRPr sz="2600"/>
            </a:lvl1pPr>
            <a:lvl2pPr indent="-368300" lvl="1" marL="914400" algn="l">
              <a:spcBef>
                <a:spcPts val="250"/>
              </a:spcBef>
              <a:spcAft>
                <a:spcPts val="0"/>
              </a:spcAft>
              <a:buSzPts val="2200"/>
              <a:buChar char="◦"/>
              <a:defRPr sz="2200"/>
            </a:lvl2pPr>
            <a:lvl3pPr indent="-355600" lvl="2" marL="1371600" algn="l">
              <a:spcBef>
                <a:spcPts val="250"/>
              </a:spcBef>
              <a:spcAft>
                <a:spcPts val="0"/>
              </a:spcAft>
              <a:buSzPts val="2000"/>
              <a:buChar char="●"/>
              <a:defRPr sz="2000"/>
            </a:lvl3pPr>
            <a:lvl4pPr indent="-356616" lvl="3" marL="1828800" algn="l">
              <a:spcBef>
                <a:spcPts val="230"/>
              </a:spcBef>
              <a:spcAft>
                <a:spcPts val="0"/>
              </a:spcAft>
              <a:buSzPts val="2016"/>
              <a:buChar char="◦"/>
              <a:defRPr sz="1800"/>
            </a:lvl4pPr>
            <a:lvl5pPr indent="-342900" lvl="4" marL="2286000" algn="l">
              <a:spcBef>
                <a:spcPts val="250"/>
              </a:spcBef>
              <a:spcAft>
                <a:spcPts val="0"/>
              </a:spcAft>
              <a:buSzPts val="1800"/>
              <a:buChar char="●"/>
              <a:defRPr sz="1800"/>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32" name="Google Shape;32;p95"/>
          <p:cNvSpPr txBox="1"/>
          <p:nvPr>
            <p:ph idx="2" type="body"/>
          </p:nvPr>
        </p:nvSpPr>
        <p:spPr>
          <a:xfrm>
            <a:off x="6340480" y="530352"/>
            <a:ext cx="5242560" cy="4389120"/>
          </a:xfrm>
          <a:prstGeom prst="rect">
            <a:avLst/>
          </a:prstGeom>
          <a:noFill/>
          <a:ln>
            <a:noFill/>
          </a:ln>
        </p:spPr>
        <p:txBody>
          <a:bodyPr anchorCtr="0" anchor="t" bIns="45700" lIns="182875" spcFirstLastPara="1" rIns="91425" wrap="square" tIns="91425">
            <a:normAutofit/>
          </a:bodyPr>
          <a:lstStyle>
            <a:lvl1pPr indent="-360680" lvl="0" marL="457200" algn="l">
              <a:spcBef>
                <a:spcPts val="250"/>
              </a:spcBef>
              <a:spcAft>
                <a:spcPts val="0"/>
              </a:spcAft>
              <a:buSzPts val="2080"/>
              <a:buChar char="⚫"/>
              <a:defRPr sz="2600"/>
            </a:lvl1pPr>
            <a:lvl2pPr indent="-368300" lvl="1" marL="914400" algn="l">
              <a:spcBef>
                <a:spcPts val="250"/>
              </a:spcBef>
              <a:spcAft>
                <a:spcPts val="0"/>
              </a:spcAft>
              <a:buSzPts val="2200"/>
              <a:buChar char="◦"/>
              <a:defRPr sz="2200"/>
            </a:lvl2pPr>
            <a:lvl3pPr indent="-355600" lvl="2" marL="1371600" algn="l">
              <a:spcBef>
                <a:spcPts val="250"/>
              </a:spcBef>
              <a:spcAft>
                <a:spcPts val="0"/>
              </a:spcAft>
              <a:buSzPts val="2000"/>
              <a:buChar char="●"/>
              <a:defRPr sz="2000"/>
            </a:lvl3pPr>
            <a:lvl4pPr indent="-356616" lvl="3" marL="1828800" algn="l">
              <a:spcBef>
                <a:spcPts val="230"/>
              </a:spcBef>
              <a:spcAft>
                <a:spcPts val="0"/>
              </a:spcAft>
              <a:buSzPts val="2016"/>
              <a:buChar char="◦"/>
              <a:defRPr sz="1800"/>
            </a:lvl4pPr>
            <a:lvl5pPr indent="-342900" lvl="4" marL="2286000" algn="l">
              <a:spcBef>
                <a:spcPts val="250"/>
              </a:spcBef>
              <a:spcAft>
                <a:spcPts val="0"/>
              </a:spcAft>
              <a:buSzPts val="1800"/>
              <a:buChar char="●"/>
              <a:defRPr sz="1800"/>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33" name="Google Shape;33;p95"/>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5"/>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5"/>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6" name="Shape 36"/>
        <p:cNvGrpSpPr/>
        <p:nvPr/>
      </p:nvGrpSpPr>
      <p:grpSpPr>
        <a:xfrm>
          <a:off x="0" y="0"/>
          <a:ext cx="0" cy="0"/>
          <a:chOff x="0" y="0"/>
          <a:chExt cx="0" cy="0"/>
        </a:xfrm>
      </p:grpSpPr>
      <p:sp>
        <p:nvSpPr>
          <p:cNvPr id="37" name="Google Shape;37;p96"/>
          <p:cNvSpPr/>
          <p:nvPr/>
        </p:nvSpPr>
        <p:spPr>
          <a:xfrm>
            <a:off x="406401" y="329185"/>
            <a:ext cx="11376073" cy="6196819"/>
          </a:xfrm>
          <a:prstGeom prst="roundRect">
            <a:avLst>
              <a:gd fmla="val 2081" name="adj"/>
            </a:avLst>
          </a:prstGeom>
          <a:gradFill>
            <a:gsLst>
              <a:gs pos="0">
                <a:srgbClr val="FFFFFF"/>
              </a:gs>
              <a:gs pos="98000">
                <a:srgbClr val="FFFFFF"/>
              </a:gs>
              <a:gs pos="99055">
                <a:srgbClr val="F6F6F6"/>
              </a:gs>
              <a:gs pos="100000">
                <a:srgbClr val="D8D8D8"/>
              </a:gs>
            </a:gsLst>
            <a:lin ang="5400000" scaled="0"/>
          </a:gradFill>
          <a:ln cap="rnd" cmpd="sng" w="9525">
            <a:solidFill>
              <a:srgbClr val="A2A0A0"/>
            </a:solidFill>
            <a:prstDash val="solid"/>
            <a:round/>
            <a:headEnd len="sm" w="sm" type="none"/>
            <a:tailEnd len="sm" w="sm" type="none"/>
          </a:ln>
          <a:effectLst>
            <a:outerShdw blurRad="76200" rotWithShape="0" algn="tl" dir="5400000" dist="508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8" name="Google Shape;38;p96"/>
          <p:cNvSpPr/>
          <p:nvPr/>
        </p:nvSpPr>
        <p:spPr>
          <a:xfrm>
            <a:off x="558129" y="434162"/>
            <a:ext cx="11075745" cy="3108960"/>
          </a:xfrm>
          <a:prstGeom prst="roundRect">
            <a:avLst>
              <a:gd fmla="val 4578" name="adj"/>
            </a:avLst>
          </a:prstGeom>
          <a:gradFill>
            <a:gsLst>
              <a:gs pos="0">
                <a:schemeClr val="lt1"/>
              </a:gs>
              <a:gs pos="55000">
                <a:srgbClr val="DFDFDF"/>
              </a:gs>
              <a:gs pos="100000">
                <a:srgbClr val="9E9E9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9" name="Google Shape;39;p96"/>
          <p:cNvSpPr txBox="1"/>
          <p:nvPr>
            <p:ph type="ctrTitle"/>
          </p:nvPr>
        </p:nvSpPr>
        <p:spPr>
          <a:xfrm>
            <a:off x="963168" y="1820206"/>
            <a:ext cx="10363200" cy="1828800"/>
          </a:xfrm>
          <a:prstGeom prst="rect">
            <a:avLst/>
          </a:prstGeom>
          <a:noFill/>
          <a:ln>
            <a:noFill/>
          </a:ln>
        </p:spPr>
        <p:txBody>
          <a:bodyPr anchorCtr="0" anchor="b" bIns="45700" lIns="45700" spcFirstLastPara="1" rIns="45700" wrap="square" tIns="45700">
            <a:normAutofit/>
          </a:bodyPr>
          <a:lstStyle>
            <a:lvl1pPr lvl="0" algn="r">
              <a:spcBef>
                <a:spcPts val="0"/>
              </a:spcBef>
              <a:spcAft>
                <a:spcPts val="0"/>
              </a:spcAft>
              <a:buClr>
                <a:srgbClr val="D7597D"/>
              </a:buClr>
              <a:buSzPts val="4500"/>
              <a:buFont typeface="Verdana"/>
              <a:buNone/>
              <a:defRPr b="1" sz="4500">
                <a:solidFill>
                  <a:srgbClr val="D7597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96"/>
          <p:cNvSpPr txBox="1"/>
          <p:nvPr>
            <p:ph idx="1" type="subTitle"/>
          </p:nvPr>
        </p:nvSpPr>
        <p:spPr>
          <a:xfrm>
            <a:off x="963168" y="3685032"/>
            <a:ext cx="10363200" cy="914400"/>
          </a:xfrm>
          <a:prstGeom prst="rect">
            <a:avLst/>
          </a:prstGeom>
          <a:noFill/>
          <a:ln>
            <a:noFill/>
          </a:ln>
        </p:spPr>
        <p:txBody>
          <a:bodyPr anchorCtr="0" anchor="t" bIns="45700" lIns="182875" spcFirstLastPara="1" rIns="91425" wrap="square" tIns="0">
            <a:normAutofit/>
          </a:bodyPr>
          <a:lstStyle>
            <a:lvl1pPr lvl="0" algn="r">
              <a:spcBef>
                <a:spcPts val="0"/>
              </a:spcBef>
              <a:spcAft>
                <a:spcPts val="0"/>
              </a:spcAft>
              <a:buSzPts val="1600"/>
              <a:buNone/>
              <a:defRPr sz="2000">
                <a:solidFill>
                  <a:srgbClr val="817B7E"/>
                </a:solidFill>
              </a:defRPr>
            </a:lvl1pPr>
            <a:lvl2pPr lvl="1" algn="ctr">
              <a:spcBef>
                <a:spcPts val="250"/>
              </a:spcBef>
              <a:spcAft>
                <a:spcPts val="0"/>
              </a:spcAft>
              <a:buSzPts val="1800"/>
              <a:buNone/>
              <a:defRPr/>
            </a:lvl2pPr>
            <a:lvl3pPr lvl="2" algn="ctr">
              <a:spcBef>
                <a:spcPts val="250"/>
              </a:spcBef>
              <a:spcAft>
                <a:spcPts val="0"/>
              </a:spcAft>
              <a:buSzPts val="1800"/>
              <a:buNone/>
              <a:defRPr/>
            </a:lvl3pPr>
            <a:lvl4pPr lvl="3" algn="ctr">
              <a:spcBef>
                <a:spcPts val="230"/>
              </a:spcBef>
              <a:spcAft>
                <a:spcPts val="0"/>
              </a:spcAft>
              <a:buSzPts val="2016"/>
              <a:buNone/>
              <a:defRPr/>
            </a:lvl4pPr>
            <a:lvl5pPr lvl="4" algn="ctr">
              <a:spcBef>
                <a:spcPts val="250"/>
              </a:spcBef>
              <a:spcAft>
                <a:spcPts val="0"/>
              </a:spcAft>
              <a:buSzPts val="1800"/>
              <a:buNone/>
              <a:defRPr/>
            </a:lvl5pPr>
            <a:lvl6pPr lvl="5" algn="ctr">
              <a:spcBef>
                <a:spcPts val="250"/>
              </a:spcBef>
              <a:spcAft>
                <a:spcPts val="0"/>
              </a:spcAft>
              <a:buSzPts val="1800"/>
              <a:buNone/>
              <a:defRPr/>
            </a:lvl6pPr>
            <a:lvl7pPr lvl="6" algn="ctr">
              <a:spcBef>
                <a:spcPts val="255"/>
              </a:spcBef>
              <a:spcAft>
                <a:spcPts val="0"/>
              </a:spcAft>
              <a:buSzPts val="1800"/>
              <a:buNone/>
              <a:defRPr/>
            </a:lvl7pPr>
            <a:lvl8pPr lvl="7" algn="ctr">
              <a:spcBef>
                <a:spcPts val="257"/>
              </a:spcBef>
              <a:spcAft>
                <a:spcPts val="0"/>
              </a:spcAft>
              <a:buSzPts val="1800"/>
              <a:buNone/>
              <a:defRPr/>
            </a:lvl8pPr>
            <a:lvl9pPr lvl="8" algn="ctr">
              <a:spcBef>
                <a:spcPts val="255"/>
              </a:spcBef>
              <a:spcAft>
                <a:spcPts val="0"/>
              </a:spcAft>
              <a:buSzPts val="1800"/>
              <a:buNone/>
              <a:defRPr/>
            </a:lvl9pPr>
          </a:lstStyle>
          <a:p/>
        </p:txBody>
      </p:sp>
      <p:sp>
        <p:nvSpPr>
          <p:cNvPr id="41" name="Google Shape;41;p96"/>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6"/>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6"/>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4" name="Shape 44"/>
        <p:cNvGrpSpPr/>
        <p:nvPr/>
      </p:nvGrpSpPr>
      <p:grpSpPr>
        <a:xfrm>
          <a:off x="0" y="0"/>
          <a:ext cx="0" cy="0"/>
          <a:chOff x="0" y="0"/>
          <a:chExt cx="0" cy="0"/>
        </a:xfrm>
      </p:grpSpPr>
      <p:sp>
        <p:nvSpPr>
          <p:cNvPr id="45" name="Google Shape;45;p97"/>
          <p:cNvSpPr/>
          <p:nvPr/>
        </p:nvSpPr>
        <p:spPr>
          <a:xfrm>
            <a:off x="406401" y="329185"/>
            <a:ext cx="11376073" cy="6196819"/>
          </a:xfrm>
          <a:prstGeom prst="roundRect">
            <a:avLst>
              <a:gd fmla="val 2081" name="adj"/>
            </a:avLst>
          </a:prstGeom>
          <a:gradFill>
            <a:gsLst>
              <a:gs pos="0">
                <a:srgbClr val="FFFFFF"/>
              </a:gs>
              <a:gs pos="98000">
                <a:srgbClr val="FFFFFF"/>
              </a:gs>
              <a:gs pos="99055">
                <a:srgbClr val="F6F6F6"/>
              </a:gs>
              <a:gs pos="100000">
                <a:srgbClr val="D8D8D8"/>
              </a:gs>
            </a:gsLst>
            <a:lin ang="5400000" scaled="0"/>
          </a:gradFill>
          <a:ln cap="rnd" cmpd="sng" w="9525">
            <a:solidFill>
              <a:srgbClr val="A2A0A0"/>
            </a:solidFill>
            <a:prstDash val="solid"/>
            <a:round/>
            <a:headEnd len="sm" w="sm" type="none"/>
            <a:tailEnd len="sm" w="sm" type="none"/>
          </a:ln>
          <a:effectLst>
            <a:outerShdw blurRad="76200" rotWithShape="0" algn="tl" dir="5400000" dist="508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6" name="Google Shape;46;p97"/>
          <p:cNvSpPr/>
          <p:nvPr/>
        </p:nvSpPr>
        <p:spPr>
          <a:xfrm>
            <a:off x="558129" y="434163"/>
            <a:ext cx="11075745" cy="4341329"/>
          </a:xfrm>
          <a:prstGeom prst="roundRect">
            <a:avLst>
              <a:gd fmla="val 2127" name="adj"/>
            </a:avLst>
          </a:prstGeom>
          <a:gradFill>
            <a:gsLst>
              <a:gs pos="0">
                <a:schemeClr val="lt1"/>
              </a:gs>
              <a:gs pos="55000">
                <a:srgbClr val="DFDFDF"/>
              </a:gs>
              <a:gs pos="100000">
                <a:srgbClr val="9E9E9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47" name="Google Shape;47;p97"/>
          <p:cNvSpPr txBox="1"/>
          <p:nvPr>
            <p:ph type="title"/>
          </p:nvPr>
        </p:nvSpPr>
        <p:spPr>
          <a:xfrm>
            <a:off x="624459" y="4928616"/>
            <a:ext cx="10911840" cy="676656"/>
          </a:xfrm>
          <a:prstGeom prst="rect">
            <a:avLst/>
          </a:prstGeom>
          <a:noFill/>
          <a:ln>
            <a:noFill/>
          </a:ln>
        </p:spPr>
        <p:txBody>
          <a:bodyPr anchorCtr="0" anchor="b" bIns="0" lIns="91425" spcFirstLastPara="1" rIns="91425" wrap="square" tIns="45700">
            <a:normAutofit/>
          </a:bodyPr>
          <a:lstStyle>
            <a:lvl1pPr lvl="0" algn="l">
              <a:spcBef>
                <a:spcPts val="0"/>
              </a:spcBef>
              <a:spcAft>
                <a:spcPts val="0"/>
              </a:spcAft>
              <a:buClr>
                <a:srgbClr val="817B7E"/>
              </a:buClr>
              <a:buSzPts val="3600"/>
              <a:buFont typeface="Verdana"/>
              <a:buNone/>
              <a:defRPr b="0" sz="3600" cap="none">
                <a:solidFill>
                  <a:srgbClr val="817B7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7"/>
          <p:cNvSpPr txBox="1"/>
          <p:nvPr>
            <p:ph idx="1" type="body"/>
          </p:nvPr>
        </p:nvSpPr>
        <p:spPr>
          <a:xfrm>
            <a:off x="624459" y="5624484"/>
            <a:ext cx="10911840" cy="420624"/>
          </a:xfrm>
          <a:prstGeom prst="rect">
            <a:avLst/>
          </a:prstGeom>
          <a:noFill/>
          <a:ln>
            <a:noFill/>
          </a:ln>
        </p:spPr>
        <p:txBody>
          <a:bodyPr anchorCtr="0" anchor="t" bIns="45700" lIns="118850" spcFirstLastPara="1" rIns="91425" wrap="square" tIns="0">
            <a:normAutofit/>
          </a:bodyPr>
          <a:lstStyle>
            <a:lvl1pPr indent="-228600" lvl="0" marL="457200" marR="36576" algn="l">
              <a:spcBef>
                <a:spcPts val="0"/>
              </a:spcBef>
              <a:spcAft>
                <a:spcPts val="0"/>
              </a:spcAft>
              <a:buSzPts val="1440"/>
              <a:buNone/>
              <a:defRPr b="0" sz="1800">
                <a:solidFill>
                  <a:srgbClr val="8A2749"/>
                </a:solidFill>
              </a:defRPr>
            </a:lvl1pPr>
            <a:lvl2pPr indent="-228600" lvl="1" marL="914400" algn="l">
              <a:spcBef>
                <a:spcPts val="250"/>
              </a:spcBef>
              <a:spcAft>
                <a:spcPts val="0"/>
              </a:spcAft>
              <a:buSzPts val="1800"/>
              <a:buNone/>
              <a:defRPr sz="1800">
                <a:solidFill>
                  <a:srgbClr val="888888"/>
                </a:solidFill>
              </a:defRPr>
            </a:lvl2pPr>
            <a:lvl3pPr indent="-228600" lvl="2" marL="1371600" algn="l">
              <a:spcBef>
                <a:spcPts val="250"/>
              </a:spcBef>
              <a:spcAft>
                <a:spcPts val="0"/>
              </a:spcAft>
              <a:buSzPts val="1600"/>
              <a:buNone/>
              <a:defRPr sz="1600">
                <a:solidFill>
                  <a:srgbClr val="888888"/>
                </a:solidFill>
              </a:defRPr>
            </a:lvl3pPr>
            <a:lvl4pPr indent="-228600" lvl="3" marL="1828800" algn="l">
              <a:spcBef>
                <a:spcPts val="230"/>
              </a:spcBef>
              <a:spcAft>
                <a:spcPts val="0"/>
              </a:spcAft>
              <a:buSzPts val="1568"/>
              <a:buNone/>
              <a:defRPr sz="1400">
                <a:solidFill>
                  <a:srgbClr val="888888"/>
                </a:solidFill>
              </a:defRPr>
            </a:lvl4pPr>
            <a:lvl5pPr indent="-228600" lvl="4" marL="2286000" algn="l">
              <a:spcBef>
                <a:spcPts val="250"/>
              </a:spcBef>
              <a:spcAft>
                <a:spcPts val="0"/>
              </a:spcAft>
              <a:buSzPts val="1400"/>
              <a:buNone/>
              <a:defRPr sz="1400">
                <a:solidFill>
                  <a:srgbClr val="888888"/>
                </a:solidFill>
              </a:defRPr>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49" name="Google Shape;49;p97"/>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7"/>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7"/>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98"/>
          <p:cNvSpPr txBox="1"/>
          <p:nvPr>
            <p:ph type="title"/>
          </p:nvPr>
        </p:nvSpPr>
        <p:spPr>
          <a:xfrm>
            <a:off x="670560" y="4983480"/>
            <a:ext cx="10911840" cy="10515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D7597D"/>
              </a:buClr>
              <a:buSzPts val="3600"/>
              <a:buFont typeface="Verdana"/>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98"/>
          <p:cNvSpPr txBox="1"/>
          <p:nvPr>
            <p:ph idx="1" type="body"/>
          </p:nvPr>
        </p:nvSpPr>
        <p:spPr>
          <a:xfrm>
            <a:off x="809632" y="579438"/>
            <a:ext cx="5242560" cy="792162"/>
          </a:xfrm>
          <a:prstGeom prst="rect">
            <a:avLst/>
          </a:prstGeom>
          <a:noFill/>
          <a:ln>
            <a:noFill/>
          </a:ln>
        </p:spPr>
        <p:txBody>
          <a:bodyPr anchorCtr="0" anchor="ctr" bIns="45700" lIns="146300" spcFirstLastPara="1" rIns="91425" wrap="square" tIns="91425">
            <a:normAutofit/>
          </a:bodyPr>
          <a:lstStyle>
            <a:lvl1pPr indent="-228600" lvl="0" marL="457200" algn="l">
              <a:spcBef>
                <a:spcPts val="250"/>
              </a:spcBef>
              <a:spcAft>
                <a:spcPts val="0"/>
              </a:spcAft>
              <a:buSzPts val="1920"/>
              <a:buNone/>
              <a:defRPr b="1" sz="2400">
                <a:solidFill>
                  <a:schemeClr val="dk1"/>
                </a:solidFill>
              </a:defRPr>
            </a:lvl1pPr>
            <a:lvl2pPr indent="-228600" lvl="1" marL="914400" algn="l">
              <a:spcBef>
                <a:spcPts val="250"/>
              </a:spcBef>
              <a:spcAft>
                <a:spcPts val="0"/>
              </a:spcAft>
              <a:buSzPts val="2000"/>
              <a:buNone/>
              <a:defRPr b="1" sz="2000"/>
            </a:lvl2pPr>
            <a:lvl3pPr indent="-228600" lvl="2" marL="1371600" algn="l">
              <a:spcBef>
                <a:spcPts val="250"/>
              </a:spcBef>
              <a:spcAft>
                <a:spcPts val="0"/>
              </a:spcAft>
              <a:buSzPts val="1800"/>
              <a:buNone/>
              <a:defRPr b="1" sz="1800"/>
            </a:lvl3pPr>
            <a:lvl4pPr indent="-228600" lvl="3" marL="1828800" algn="l">
              <a:spcBef>
                <a:spcPts val="230"/>
              </a:spcBef>
              <a:spcAft>
                <a:spcPts val="0"/>
              </a:spcAft>
              <a:buSzPts val="1792"/>
              <a:buNone/>
              <a:defRPr b="1" sz="1600"/>
            </a:lvl4pPr>
            <a:lvl5pPr indent="-228600" lvl="4" marL="2286000" algn="l">
              <a:spcBef>
                <a:spcPts val="250"/>
              </a:spcBef>
              <a:spcAft>
                <a:spcPts val="0"/>
              </a:spcAft>
              <a:buSzPts val="1600"/>
              <a:buNone/>
              <a:defRPr b="1" sz="1600"/>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55" name="Google Shape;55;p98"/>
          <p:cNvSpPr txBox="1"/>
          <p:nvPr>
            <p:ph idx="2" type="body"/>
          </p:nvPr>
        </p:nvSpPr>
        <p:spPr>
          <a:xfrm>
            <a:off x="6202892" y="579438"/>
            <a:ext cx="5242560" cy="792162"/>
          </a:xfrm>
          <a:prstGeom prst="rect">
            <a:avLst/>
          </a:prstGeom>
          <a:noFill/>
          <a:ln>
            <a:noFill/>
          </a:ln>
        </p:spPr>
        <p:txBody>
          <a:bodyPr anchorCtr="0" anchor="ctr" bIns="45700" lIns="137150" spcFirstLastPara="1" rIns="91425" wrap="square" tIns="91425">
            <a:normAutofit/>
          </a:bodyPr>
          <a:lstStyle>
            <a:lvl1pPr indent="-228600" lvl="0" marL="457200" algn="l">
              <a:spcBef>
                <a:spcPts val="250"/>
              </a:spcBef>
              <a:spcAft>
                <a:spcPts val="0"/>
              </a:spcAft>
              <a:buSzPts val="1920"/>
              <a:buNone/>
              <a:defRPr b="1" sz="2400">
                <a:solidFill>
                  <a:schemeClr val="dk1"/>
                </a:solidFill>
              </a:defRPr>
            </a:lvl1pPr>
            <a:lvl2pPr indent="-228600" lvl="1" marL="914400" algn="l">
              <a:spcBef>
                <a:spcPts val="250"/>
              </a:spcBef>
              <a:spcAft>
                <a:spcPts val="0"/>
              </a:spcAft>
              <a:buSzPts val="2000"/>
              <a:buNone/>
              <a:defRPr b="1" sz="2000"/>
            </a:lvl2pPr>
            <a:lvl3pPr indent="-228600" lvl="2" marL="1371600" algn="l">
              <a:spcBef>
                <a:spcPts val="250"/>
              </a:spcBef>
              <a:spcAft>
                <a:spcPts val="0"/>
              </a:spcAft>
              <a:buSzPts val="1800"/>
              <a:buNone/>
              <a:defRPr b="1" sz="1800"/>
            </a:lvl3pPr>
            <a:lvl4pPr indent="-228600" lvl="3" marL="1828800" algn="l">
              <a:spcBef>
                <a:spcPts val="230"/>
              </a:spcBef>
              <a:spcAft>
                <a:spcPts val="0"/>
              </a:spcAft>
              <a:buSzPts val="1792"/>
              <a:buNone/>
              <a:defRPr b="1" sz="1600"/>
            </a:lvl4pPr>
            <a:lvl5pPr indent="-228600" lvl="4" marL="2286000" algn="l">
              <a:spcBef>
                <a:spcPts val="250"/>
              </a:spcBef>
              <a:spcAft>
                <a:spcPts val="0"/>
              </a:spcAft>
              <a:buSzPts val="1600"/>
              <a:buNone/>
              <a:defRPr b="1" sz="1600"/>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56" name="Google Shape;56;p98"/>
          <p:cNvSpPr txBox="1"/>
          <p:nvPr>
            <p:ph idx="3" type="body"/>
          </p:nvPr>
        </p:nvSpPr>
        <p:spPr>
          <a:xfrm>
            <a:off x="809632" y="1447800"/>
            <a:ext cx="5242560" cy="3489960"/>
          </a:xfrm>
          <a:prstGeom prst="rect">
            <a:avLst/>
          </a:prstGeom>
          <a:noFill/>
          <a:ln>
            <a:noFill/>
          </a:ln>
        </p:spPr>
        <p:txBody>
          <a:bodyPr anchorCtr="0" anchor="t" bIns="45700" lIns="182875" spcFirstLastPara="1" rIns="91425" wrap="square" tIns="91425">
            <a:normAutofit/>
          </a:bodyPr>
          <a:lstStyle>
            <a:lvl1pPr indent="-350520" lvl="0" marL="457200" algn="l">
              <a:spcBef>
                <a:spcPts val="250"/>
              </a:spcBef>
              <a:spcAft>
                <a:spcPts val="0"/>
              </a:spcAft>
              <a:buSzPts val="1920"/>
              <a:buChar char="⚫"/>
              <a:defRPr sz="2400"/>
            </a:lvl1pPr>
            <a:lvl2pPr indent="-355600" lvl="1" marL="914400" algn="l">
              <a:spcBef>
                <a:spcPts val="250"/>
              </a:spcBef>
              <a:spcAft>
                <a:spcPts val="0"/>
              </a:spcAft>
              <a:buSzPts val="2000"/>
              <a:buChar char="◦"/>
              <a:defRPr sz="2000"/>
            </a:lvl2pPr>
            <a:lvl3pPr indent="-342900" lvl="2" marL="1371600" algn="l">
              <a:spcBef>
                <a:spcPts val="250"/>
              </a:spcBef>
              <a:spcAft>
                <a:spcPts val="0"/>
              </a:spcAft>
              <a:buSzPts val="1800"/>
              <a:buChar char="●"/>
              <a:defRPr sz="1800"/>
            </a:lvl3pPr>
            <a:lvl4pPr indent="-342392" lvl="3" marL="1828800" algn="l">
              <a:spcBef>
                <a:spcPts val="230"/>
              </a:spcBef>
              <a:spcAft>
                <a:spcPts val="0"/>
              </a:spcAft>
              <a:buSzPts val="1792"/>
              <a:buChar char="◦"/>
              <a:defRPr sz="1600"/>
            </a:lvl4pPr>
            <a:lvl5pPr indent="-330200" lvl="4" marL="2286000" algn="l">
              <a:spcBef>
                <a:spcPts val="250"/>
              </a:spcBef>
              <a:spcAft>
                <a:spcPts val="0"/>
              </a:spcAft>
              <a:buSzPts val="1600"/>
              <a:buChar char="●"/>
              <a:defRPr sz="1600"/>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57" name="Google Shape;57;p98"/>
          <p:cNvSpPr txBox="1"/>
          <p:nvPr>
            <p:ph idx="4" type="body"/>
          </p:nvPr>
        </p:nvSpPr>
        <p:spPr>
          <a:xfrm>
            <a:off x="6202892" y="1447800"/>
            <a:ext cx="5242560" cy="3489960"/>
          </a:xfrm>
          <a:prstGeom prst="rect">
            <a:avLst/>
          </a:prstGeom>
          <a:noFill/>
          <a:ln>
            <a:noFill/>
          </a:ln>
        </p:spPr>
        <p:txBody>
          <a:bodyPr anchorCtr="0" anchor="t" bIns="45700" lIns="182875" spcFirstLastPara="1" rIns="91425" wrap="square" tIns="91425">
            <a:normAutofit/>
          </a:bodyPr>
          <a:lstStyle>
            <a:lvl1pPr indent="-350520" lvl="0" marL="457200" algn="l">
              <a:spcBef>
                <a:spcPts val="250"/>
              </a:spcBef>
              <a:spcAft>
                <a:spcPts val="0"/>
              </a:spcAft>
              <a:buSzPts val="1920"/>
              <a:buChar char="⚫"/>
              <a:defRPr sz="2400"/>
            </a:lvl1pPr>
            <a:lvl2pPr indent="-355600" lvl="1" marL="914400" algn="l">
              <a:spcBef>
                <a:spcPts val="250"/>
              </a:spcBef>
              <a:spcAft>
                <a:spcPts val="0"/>
              </a:spcAft>
              <a:buSzPts val="2000"/>
              <a:buChar char="◦"/>
              <a:defRPr sz="2000"/>
            </a:lvl2pPr>
            <a:lvl3pPr indent="-342900" lvl="2" marL="1371600" algn="l">
              <a:spcBef>
                <a:spcPts val="250"/>
              </a:spcBef>
              <a:spcAft>
                <a:spcPts val="0"/>
              </a:spcAft>
              <a:buSzPts val="1800"/>
              <a:buChar char="●"/>
              <a:defRPr sz="1800"/>
            </a:lvl3pPr>
            <a:lvl4pPr indent="-342392" lvl="3" marL="1828800" algn="l">
              <a:spcBef>
                <a:spcPts val="230"/>
              </a:spcBef>
              <a:spcAft>
                <a:spcPts val="0"/>
              </a:spcAft>
              <a:buSzPts val="1792"/>
              <a:buChar char="◦"/>
              <a:defRPr sz="1600"/>
            </a:lvl4pPr>
            <a:lvl5pPr indent="-330200" lvl="4" marL="2286000" algn="l">
              <a:spcBef>
                <a:spcPts val="250"/>
              </a:spcBef>
              <a:spcAft>
                <a:spcPts val="0"/>
              </a:spcAft>
              <a:buSzPts val="1600"/>
              <a:buChar char="●"/>
              <a:defRPr sz="1600"/>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58" name="Google Shape;58;p98"/>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8"/>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8"/>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9"/>
          <p:cNvSpPr txBox="1"/>
          <p:nvPr>
            <p:ph type="title"/>
          </p:nvPr>
        </p:nvSpPr>
        <p:spPr>
          <a:xfrm>
            <a:off x="7385045" y="533400"/>
            <a:ext cx="3962400" cy="914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200"/>
              <a:buFont typeface="Verdana"/>
              <a:buNone/>
              <a:defRPr b="1" sz="2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9"/>
          <p:cNvSpPr txBox="1"/>
          <p:nvPr>
            <p:ph idx="1" type="body"/>
          </p:nvPr>
        </p:nvSpPr>
        <p:spPr>
          <a:xfrm>
            <a:off x="7385129" y="1447802"/>
            <a:ext cx="3962400" cy="4206112"/>
          </a:xfrm>
          <a:prstGeom prst="rect">
            <a:avLst/>
          </a:prstGeom>
          <a:noFill/>
          <a:ln>
            <a:noFill/>
          </a:ln>
        </p:spPr>
        <p:txBody>
          <a:bodyPr anchorCtr="0" anchor="t" bIns="45700" lIns="91425" spcFirstLastPara="1" rIns="91425" wrap="square" tIns="91425">
            <a:normAutofit/>
          </a:bodyPr>
          <a:lstStyle>
            <a:lvl1pPr indent="-228600" lvl="0" marL="457200" marR="18288" algn="l">
              <a:spcBef>
                <a:spcPts val="0"/>
              </a:spcBef>
              <a:spcAft>
                <a:spcPts val="0"/>
              </a:spcAft>
              <a:buSzPts val="1120"/>
              <a:buNone/>
              <a:defRPr sz="1400">
                <a:solidFill>
                  <a:schemeClr val="dk1"/>
                </a:solidFill>
              </a:defRPr>
            </a:lvl1pPr>
            <a:lvl2pPr indent="-228600" lvl="1" marL="914400" algn="l">
              <a:spcBef>
                <a:spcPts val="250"/>
              </a:spcBef>
              <a:spcAft>
                <a:spcPts val="0"/>
              </a:spcAft>
              <a:buSzPts val="1200"/>
              <a:buNone/>
              <a:defRPr sz="1200">
                <a:solidFill>
                  <a:schemeClr val="dk1"/>
                </a:solidFill>
              </a:defRPr>
            </a:lvl2pPr>
            <a:lvl3pPr indent="-228600" lvl="2" marL="1371600" algn="l">
              <a:spcBef>
                <a:spcPts val="250"/>
              </a:spcBef>
              <a:spcAft>
                <a:spcPts val="0"/>
              </a:spcAft>
              <a:buSzPts val="1000"/>
              <a:buNone/>
              <a:defRPr sz="1000">
                <a:solidFill>
                  <a:schemeClr val="dk1"/>
                </a:solidFill>
              </a:defRPr>
            </a:lvl3pPr>
            <a:lvl4pPr indent="-228600" lvl="3" marL="1828800" algn="l">
              <a:spcBef>
                <a:spcPts val="230"/>
              </a:spcBef>
              <a:spcAft>
                <a:spcPts val="0"/>
              </a:spcAft>
              <a:buSzPts val="1008"/>
              <a:buNone/>
              <a:defRPr sz="900">
                <a:solidFill>
                  <a:schemeClr val="dk1"/>
                </a:solidFill>
              </a:defRPr>
            </a:lvl4pPr>
            <a:lvl5pPr indent="-228600" lvl="4" marL="2286000" algn="l">
              <a:spcBef>
                <a:spcPts val="250"/>
              </a:spcBef>
              <a:spcAft>
                <a:spcPts val="0"/>
              </a:spcAft>
              <a:buSzPts val="900"/>
              <a:buNone/>
              <a:defRPr sz="900">
                <a:solidFill>
                  <a:schemeClr val="dk1"/>
                </a:solidFill>
              </a:defRPr>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64" name="Google Shape;64;p99"/>
          <p:cNvSpPr txBox="1"/>
          <p:nvPr>
            <p:ph idx="2" type="body"/>
          </p:nvPr>
        </p:nvSpPr>
        <p:spPr>
          <a:xfrm>
            <a:off x="1015163" y="930144"/>
            <a:ext cx="6168212" cy="4724402"/>
          </a:xfrm>
          <a:prstGeom prst="rect">
            <a:avLst/>
          </a:prstGeom>
          <a:noFill/>
          <a:ln>
            <a:noFill/>
          </a:ln>
        </p:spPr>
        <p:txBody>
          <a:bodyPr anchorCtr="0" anchor="t" bIns="45700" lIns="182875" spcFirstLastPara="1" rIns="91425" wrap="square" tIns="91425">
            <a:normAutofit/>
          </a:bodyPr>
          <a:lstStyle>
            <a:lvl1pPr indent="-370840" lvl="0" marL="457200" algn="l">
              <a:spcBef>
                <a:spcPts val="250"/>
              </a:spcBef>
              <a:spcAft>
                <a:spcPts val="0"/>
              </a:spcAft>
              <a:buSzPts val="2240"/>
              <a:buChar char="⚫"/>
              <a:defRPr sz="2800">
                <a:solidFill>
                  <a:schemeClr val="dk1"/>
                </a:solidFill>
              </a:defRPr>
            </a:lvl1pPr>
            <a:lvl2pPr indent="-393700" lvl="1" marL="914400" algn="l">
              <a:spcBef>
                <a:spcPts val="250"/>
              </a:spcBef>
              <a:spcAft>
                <a:spcPts val="0"/>
              </a:spcAft>
              <a:buSzPts val="2600"/>
              <a:buChar char="◦"/>
              <a:defRPr sz="2600">
                <a:solidFill>
                  <a:schemeClr val="dk1"/>
                </a:solidFill>
              </a:defRPr>
            </a:lvl2pPr>
            <a:lvl3pPr indent="-381000" lvl="2" marL="1371600" algn="l">
              <a:spcBef>
                <a:spcPts val="250"/>
              </a:spcBef>
              <a:spcAft>
                <a:spcPts val="0"/>
              </a:spcAft>
              <a:buSzPts val="2400"/>
              <a:buChar char="●"/>
              <a:defRPr sz="2400">
                <a:solidFill>
                  <a:schemeClr val="dk1"/>
                </a:solidFill>
              </a:defRPr>
            </a:lvl3pPr>
            <a:lvl4pPr indent="-370839" lvl="3" marL="1828800" algn="l">
              <a:spcBef>
                <a:spcPts val="230"/>
              </a:spcBef>
              <a:spcAft>
                <a:spcPts val="0"/>
              </a:spcAft>
              <a:buSzPts val="2240"/>
              <a:buChar char="◦"/>
              <a:defRPr sz="2000">
                <a:solidFill>
                  <a:schemeClr val="dk1"/>
                </a:solidFill>
              </a:defRPr>
            </a:lvl4pPr>
            <a:lvl5pPr indent="-355600" lvl="4" marL="2286000" algn="l">
              <a:spcBef>
                <a:spcPts val="250"/>
              </a:spcBef>
              <a:spcAft>
                <a:spcPts val="0"/>
              </a:spcAft>
              <a:buSzPts val="2000"/>
              <a:buChar char="●"/>
              <a:defRPr sz="2000">
                <a:solidFill>
                  <a:schemeClr val="dk1"/>
                </a:solidFill>
              </a:defRPr>
            </a:lvl5pPr>
            <a:lvl6pPr indent="-228600" lvl="5" marL="2743200" algn="l">
              <a:spcBef>
                <a:spcPts val="250"/>
              </a:spcBef>
              <a:spcAft>
                <a:spcPts val="0"/>
              </a:spcAft>
              <a:buSzPts val="1700"/>
              <a:buNone/>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65" name="Google Shape;65;p99"/>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9"/>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9"/>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8" name="Shape 68"/>
        <p:cNvGrpSpPr/>
        <p:nvPr/>
      </p:nvGrpSpPr>
      <p:grpSpPr>
        <a:xfrm>
          <a:off x="0" y="0"/>
          <a:ext cx="0" cy="0"/>
          <a:chOff x="0" y="0"/>
          <a:chExt cx="0" cy="0"/>
        </a:xfrm>
      </p:grpSpPr>
      <p:sp>
        <p:nvSpPr>
          <p:cNvPr id="69" name="Google Shape;69;p100"/>
          <p:cNvSpPr/>
          <p:nvPr/>
        </p:nvSpPr>
        <p:spPr>
          <a:xfrm>
            <a:off x="406401" y="329185"/>
            <a:ext cx="11376073" cy="6196819"/>
          </a:xfrm>
          <a:prstGeom prst="roundRect">
            <a:avLst>
              <a:gd fmla="val 2081" name="adj"/>
            </a:avLst>
          </a:prstGeom>
          <a:gradFill>
            <a:gsLst>
              <a:gs pos="0">
                <a:srgbClr val="FFFFFF"/>
              </a:gs>
              <a:gs pos="98000">
                <a:srgbClr val="FFFFFF"/>
              </a:gs>
              <a:gs pos="99055">
                <a:srgbClr val="F6F6F6"/>
              </a:gs>
              <a:gs pos="100000">
                <a:srgbClr val="D8D8D8"/>
              </a:gs>
            </a:gsLst>
            <a:lin ang="5400000" scaled="0"/>
          </a:gradFill>
          <a:ln cap="rnd" cmpd="sng" w="9525">
            <a:solidFill>
              <a:srgbClr val="A2A0A0"/>
            </a:solidFill>
            <a:prstDash val="solid"/>
            <a:round/>
            <a:headEnd len="sm" w="sm" type="none"/>
            <a:tailEnd len="sm" w="sm" type="none"/>
          </a:ln>
          <a:effectLst>
            <a:outerShdw blurRad="76200" rotWithShape="0" algn="tl" dir="5400000" dist="508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70" name="Google Shape;70;p100"/>
          <p:cNvSpPr/>
          <p:nvPr/>
        </p:nvSpPr>
        <p:spPr>
          <a:xfrm>
            <a:off x="8534401" y="434162"/>
            <a:ext cx="3099473" cy="4343400"/>
          </a:xfrm>
          <a:prstGeom prst="round1Rect">
            <a:avLst>
              <a:gd fmla="val 2748" name="adj"/>
            </a:avLst>
          </a:prstGeom>
          <a:solidFill>
            <a:srgbClr val="1C1C1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71" name="Google Shape;71;p100"/>
          <p:cNvSpPr txBox="1"/>
          <p:nvPr>
            <p:ph type="title"/>
          </p:nvPr>
        </p:nvSpPr>
        <p:spPr>
          <a:xfrm>
            <a:off x="609600" y="5012056"/>
            <a:ext cx="10972800" cy="105156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817B7E"/>
              </a:buClr>
              <a:buSzPts val="3600"/>
              <a:buFont typeface="Verdana"/>
              <a:buNone/>
              <a:defRPr b="0" sz="3600">
                <a:solidFill>
                  <a:srgbClr val="817B7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0"/>
          <p:cNvSpPr txBox="1"/>
          <p:nvPr>
            <p:ph idx="1" type="body"/>
          </p:nvPr>
        </p:nvSpPr>
        <p:spPr>
          <a:xfrm>
            <a:off x="8616949" y="533400"/>
            <a:ext cx="2987040" cy="4211480"/>
          </a:xfrm>
          <a:prstGeom prst="rect">
            <a:avLst/>
          </a:prstGeom>
          <a:noFill/>
          <a:ln>
            <a:noFill/>
          </a:ln>
        </p:spPr>
        <p:txBody>
          <a:bodyPr anchorCtr="0" anchor="t" bIns="45700" lIns="91425" spcFirstLastPara="1" rIns="91425" wrap="square" tIns="91425">
            <a:normAutofit/>
          </a:bodyPr>
          <a:lstStyle>
            <a:lvl1pPr indent="-228600" lvl="0" marL="457200" algn="l">
              <a:spcBef>
                <a:spcPts val="0"/>
              </a:spcBef>
              <a:spcAft>
                <a:spcPts val="0"/>
              </a:spcAft>
              <a:buSzPts val="1120"/>
              <a:buNone/>
              <a:defRPr sz="1400">
                <a:solidFill>
                  <a:srgbClr val="FFFFFF"/>
                </a:solidFill>
              </a:defRPr>
            </a:lvl1pPr>
            <a:lvl2pPr indent="-304800" lvl="1" marL="914400" algn="l">
              <a:spcBef>
                <a:spcPts val="250"/>
              </a:spcBef>
              <a:spcAft>
                <a:spcPts val="0"/>
              </a:spcAft>
              <a:buSzPts val="1200"/>
              <a:buChar char="◦"/>
              <a:defRPr sz="1200">
                <a:solidFill>
                  <a:srgbClr val="FFFFFF"/>
                </a:solidFill>
              </a:defRPr>
            </a:lvl2pPr>
            <a:lvl3pPr indent="-292100" lvl="2" marL="1371600" algn="l">
              <a:spcBef>
                <a:spcPts val="250"/>
              </a:spcBef>
              <a:spcAft>
                <a:spcPts val="0"/>
              </a:spcAft>
              <a:buSzPts val="1000"/>
              <a:buChar char="●"/>
              <a:defRPr sz="1000">
                <a:solidFill>
                  <a:srgbClr val="FFFFFF"/>
                </a:solidFill>
              </a:defRPr>
            </a:lvl3pPr>
            <a:lvl4pPr indent="-292608" lvl="3" marL="1828800" algn="l">
              <a:spcBef>
                <a:spcPts val="230"/>
              </a:spcBef>
              <a:spcAft>
                <a:spcPts val="0"/>
              </a:spcAft>
              <a:buSzPts val="1008"/>
              <a:buChar char="◦"/>
              <a:defRPr sz="900">
                <a:solidFill>
                  <a:srgbClr val="FFFFFF"/>
                </a:solidFill>
              </a:defRPr>
            </a:lvl4pPr>
            <a:lvl5pPr indent="-285750" lvl="4" marL="2286000" algn="l">
              <a:spcBef>
                <a:spcPts val="250"/>
              </a:spcBef>
              <a:spcAft>
                <a:spcPts val="0"/>
              </a:spcAft>
              <a:buSzPts val="900"/>
              <a:buChar char="●"/>
              <a:defRPr sz="900">
                <a:solidFill>
                  <a:srgbClr val="FFFFFF"/>
                </a:solidFill>
              </a:defRPr>
            </a:lvl5pPr>
            <a:lvl6pPr indent="-342900" lvl="5" marL="2743200" algn="l">
              <a:spcBef>
                <a:spcPts val="250"/>
              </a:spcBef>
              <a:spcAft>
                <a:spcPts val="0"/>
              </a:spcAft>
              <a:buSzPts val="1800"/>
              <a:buChar char="◦"/>
              <a:defRPr/>
            </a:lvl6pPr>
            <a:lvl7pPr indent="-342900" lvl="6" marL="3200400" algn="l">
              <a:spcBef>
                <a:spcPts val="255"/>
              </a:spcBef>
              <a:spcAft>
                <a:spcPts val="0"/>
              </a:spcAft>
              <a:buSzPts val="1800"/>
              <a:buChar char="●"/>
              <a:defRPr/>
            </a:lvl7pPr>
            <a:lvl8pPr indent="-342900" lvl="7" marL="3657600" algn="l">
              <a:spcBef>
                <a:spcPts val="257"/>
              </a:spcBef>
              <a:spcAft>
                <a:spcPts val="0"/>
              </a:spcAft>
              <a:buSzPts val="1800"/>
              <a:buChar char="◦"/>
              <a:defRPr/>
            </a:lvl8pPr>
            <a:lvl9pPr indent="-342900" lvl="8" marL="4114800" algn="l">
              <a:spcBef>
                <a:spcPts val="255"/>
              </a:spcBef>
              <a:spcAft>
                <a:spcPts val="0"/>
              </a:spcAft>
              <a:buSzPts val="1800"/>
              <a:buChar char="●"/>
              <a:defRPr/>
            </a:lvl9pPr>
          </a:lstStyle>
          <a:p/>
        </p:txBody>
      </p:sp>
      <p:sp>
        <p:nvSpPr>
          <p:cNvPr id="73" name="Google Shape;73;p100"/>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0"/>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0"/>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00"/>
          <p:cNvSpPr/>
          <p:nvPr>
            <p:ph idx="2" type="pic"/>
          </p:nvPr>
        </p:nvSpPr>
        <p:spPr>
          <a:xfrm>
            <a:off x="561973" y="435768"/>
            <a:ext cx="7900416" cy="4343400"/>
          </a:xfrm>
          <a:prstGeom prst="snipRoundRect">
            <a:avLst>
              <a:gd fmla="val 1040" name="adj1"/>
              <a:gd fmla="val 0" name="adj2"/>
            </a:avLst>
          </a:prstGeom>
          <a:solidFill>
            <a:srgbClr val="555153"/>
          </a:solidFill>
          <a:ln>
            <a:noFill/>
          </a:ln>
        </p:spPr>
        <p:txBody>
          <a:bodyPr anchorCtr="0" anchor="t" bIns="45700" lIns="182875" spcFirstLastPara="1" rIns="91425" wrap="square" tIns="91425">
            <a:normAutofit/>
          </a:bodyPr>
          <a:lstStyle>
            <a:lvl1pPr lvl="0" marR="0" rtl="0" algn="l">
              <a:spcBef>
                <a:spcPts val="250"/>
              </a:spcBef>
              <a:spcAft>
                <a:spcPts val="0"/>
              </a:spcAft>
              <a:buClr>
                <a:schemeClr val="accent1"/>
              </a:buClr>
              <a:buSzPts val="2560"/>
              <a:buFont typeface="Noto Sans Symbols"/>
              <a:buNone/>
              <a:defRPr b="0" i="0" sz="3200" u="none" cap="none" strike="noStrike">
                <a:solidFill>
                  <a:schemeClr val="dk1"/>
                </a:solidFill>
                <a:latin typeface="Verdana"/>
                <a:ea typeface="Verdana"/>
                <a:cs typeface="Verdana"/>
                <a:sym typeface="Verdana"/>
              </a:defRPr>
            </a:lvl1pPr>
            <a:lvl2pPr lvl="1" marR="0" rtl="0" algn="l">
              <a:spcBef>
                <a:spcPts val="250"/>
              </a:spcBef>
              <a:spcAft>
                <a:spcPts val="0"/>
              </a:spcAft>
              <a:buClr>
                <a:schemeClr val="accent1"/>
              </a:buClr>
              <a:buSzPts val="2400"/>
              <a:buFont typeface="Verdana"/>
              <a:buChar char="◦"/>
              <a:defRPr b="0" i="0" sz="2400" u="none" cap="none" strike="noStrike">
                <a:solidFill>
                  <a:schemeClr val="dk1"/>
                </a:solidFill>
                <a:latin typeface="Verdana"/>
                <a:ea typeface="Verdana"/>
                <a:cs typeface="Verdana"/>
                <a:sym typeface="Verdana"/>
              </a:defRPr>
            </a:lvl2pPr>
            <a:lvl3pPr lvl="2" marR="0" rtl="0" algn="l">
              <a:spcBef>
                <a:spcPts val="250"/>
              </a:spcBef>
              <a:spcAft>
                <a:spcPts val="0"/>
              </a:spcAft>
              <a:buClr>
                <a:srgbClr val="DC53FE"/>
              </a:buClr>
              <a:buSzPts val="2200"/>
              <a:buFont typeface="Noto Sans Symbols"/>
              <a:buChar char="●"/>
              <a:defRPr b="0" i="0" sz="2200" u="none" cap="none" strike="noStrike">
                <a:solidFill>
                  <a:schemeClr val="dk1"/>
                </a:solidFill>
                <a:latin typeface="Verdana"/>
                <a:ea typeface="Verdana"/>
                <a:cs typeface="Verdana"/>
                <a:sym typeface="Verdana"/>
              </a:defRPr>
            </a:lvl3pPr>
            <a:lvl4pPr lvl="3" marR="0" rtl="0" algn="l">
              <a:spcBef>
                <a:spcPts val="230"/>
              </a:spcBef>
              <a:spcAft>
                <a:spcPts val="0"/>
              </a:spcAft>
              <a:buClr>
                <a:srgbClr val="DC53FE"/>
              </a:buClr>
              <a:buSzPts val="2128"/>
              <a:buFont typeface="Verdana"/>
              <a:buChar char="◦"/>
              <a:defRPr b="0" i="0" sz="1900" u="none" cap="none" strike="noStrike">
                <a:solidFill>
                  <a:schemeClr val="dk1"/>
                </a:solidFill>
                <a:latin typeface="Verdana"/>
                <a:ea typeface="Verdana"/>
                <a:cs typeface="Verdana"/>
                <a:sym typeface="Verdana"/>
              </a:defRPr>
            </a:lvl4pPr>
            <a:lvl5pPr lvl="4" marR="0" rtl="0" algn="l">
              <a:spcBef>
                <a:spcPts val="250"/>
              </a:spcBef>
              <a:spcAft>
                <a:spcPts val="0"/>
              </a:spcAft>
              <a:buClr>
                <a:srgbClr val="FF5D12"/>
              </a:buClr>
              <a:buSzPts val="1800"/>
              <a:buFont typeface="Noto Sans Symbols"/>
              <a:buChar char="●"/>
              <a:defRPr b="0" i="0" sz="1800" u="none" cap="none" strike="noStrike">
                <a:solidFill>
                  <a:schemeClr val="dk1"/>
                </a:solidFill>
                <a:latin typeface="Verdana"/>
                <a:ea typeface="Verdana"/>
                <a:cs typeface="Verdana"/>
                <a:sym typeface="Verdana"/>
              </a:defRPr>
            </a:lvl5pPr>
            <a:lvl6pPr lvl="5" marR="0" rtl="0" algn="l">
              <a:spcBef>
                <a:spcPts val="250"/>
              </a:spcBef>
              <a:spcAft>
                <a:spcPts val="0"/>
              </a:spcAft>
              <a:buClr>
                <a:srgbClr val="FF5D12"/>
              </a:buClr>
              <a:buSzPts val="1700"/>
              <a:buFont typeface="Verdana"/>
              <a:buChar char="◦"/>
              <a:defRPr b="0" i="0" sz="1700" u="none" cap="none" strike="noStrike">
                <a:solidFill>
                  <a:schemeClr val="dk1"/>
                </a:solidFill>
                <a:latin typeface="Verdana"/>
                <a:ea typeface="Verdana"/>
                <a:cs typeface="Verdana"/>
                <a:sym typeface="Verdana"/>
              </a:defRPr>
            </a:lvl6pPr>
            <a:lvl7pPr lvl="6" marR="0" rtl="0" algn="l">
              <a:spcBef>
                <a:spcPts val="255"/>
              </a:spcBef>
              <a:spcAft>
                <a:spcPts val="0"/>
              </a:spcAft>
              <a:buClr>
                <a:srgbClr val="FF5D12"/>
              </a:buClr>
              <a:buSzPts val="1500"/>
              <a:buFont typeface="Noto Sans Symbols"/>
              <a:buChar char="●"/>
              <a:defRPr b="0" i="0" sz="1500" u="none" cap="none" strike="noStrike">
                <a:solidFill>
                  <a:schemeClr val="dk1"/>
                </a:solidFill>
                <a:latin typeface="Verdana"/>
                <a:ea typeface="Verdana"/>
                <a:cs typeface="Verdana"/>
                <a:sym typeface="Verdana"/>
              </a:defRPr>
            </a:lvl7pPr>
            <a:lvl8pPr lvl="7" marR="0" rtl="0" algn="l">
              <a:spcBef>
                <a:spcPts val="257"/>
              </a:spcBef>
              <a:spcAft>
                <a:spcPts val="0"/>
              </a:spcAft>
              <a:buClr>
                <a:srgbClr val="FF5D12"/>
              </a:buClr>
              <a:buSzPts val="1500"/>
              <a:buFont typeface="Verdana"/>
              <a:buChar char="◦"/>
              <a:defRPr b="0" i="0" sz="1500" u="none" cap="none" strike="noStrike">
                <a:solidFill>
                  <a:schemeClr val="dk1"/>
                </a:solidFill>
                <a:latin typeface="Verdana"/>
                <a:ea typeface="Verdana"/>
                <a:cs typeface="Verdana"/>
                <a:sym typeface="Verdana"/>
              </a:defRPr>
            </a:lvl8pPr>
            <a:lvl9pPr lvl="8" marR="0" rtl="0" algn="l">
              <a:spcBef>
                <a:spcPts val="255"/>
              </a:spcBef>
              <a:spcAft>
                <a:spcPts val="0"/>
              </a:spcAft>
              <a:buClr>
                <a:srgbClr val="FF5D12"/>
              </a:buClr>
              <a:buSzPts val="1500"/>
              <a:buFont typeface="Noto Sans Symbols"/>
              <a:buChar char="●"/>
              <a:defRPr b="0" i="0" sz="15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75000" ty="0" sy="75000"/>
        </a:blipFill>
      </p:bgPr>
    </p:bg>
    <p:spTree>
      <p:nvGrpSpPr>
        <p:cNvPr id="5" name="Shape 5"/>
        <p:cNvGrpSpPr/>
        <p:nvPr/>
      </p:nvGrpSpPr>
      <p:grpSpPr>
        <a:xfrm>
          <a:off x="0" y="0"/>
          <a:ext cx="0" cy="0"/>
          <a:chOff x="0" y="0"/>
          <a:chExt cx="0" cy="0"/>
        </a:xfrm>
      </p:grpSpPr>
      <p:sp>
        <p:nvSpPr>
          <p:cNvPr id="6" name="Google Shape;6;p91"/>
          <p:cNvSpPr/>
          <p:nvPr/>
        </p:nvSpPr>
        <p:spPr>
          <a:xfrm>
            <a:off x="406401" y="329185"/>
            <a:ext cx="11376073" cy="6196819"/>
          </a:xfrm>
          <a:prstGeom prst="roundRect">
            <a:avLst>
              <a:gd fmla="val 2081" name="adj"/>
            </a:avLst>
          </a:prstGeom>
          <a:gradFill>
            <a:gsLst>
              <a:gs pos="0">
                <a:srgbClr val="FFFFFF"/>
              </a:gs>
              <a:gs pos="98000">
                <a:srgbClr val="FFFFFF"/>
              </a:gs>
              <a:gs pos="99055">
                <a:srgbClr val="F6F6F6"/>
              </a:gs>
              <a:gs pos="100000">
                <a:srgbClr val="D8D8D8"/>
              </a:gs>
            </a:gsLst>
            <a:lin ang="5400000" scaled="0"/>
          </a:gradFill>
          <a:ln cap="rnd" cmpd="sng" w="9525">
            <a:solidFill>
              <a:srgbClr val="A2A0A0"/>
            </a:solidFill>
            <a:prstDash val="solid"/>
            <a:round/>
            <a:headEnd len="sm" w="sm" type="none"/>
            <a:tailEnd len="sm" w="sm" type="none"/>
          </a:ln>
          <a:effectLst>
            <a:outerShdw blurRad="76200" rotWithShape="0" algn="tl" dir="5400000" dist="5080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7" name="Google Shape;7;p91"/>
          <p:cNvSpPr/>
          <p:nvPr/>
        </p:nvSpPr>
        <p:spPr>
          <a:xfrm>
            <a:off x="558129" y="434162"/>
            <a:ext cx="11075745" cy="5486400"/>
          </a:xfrm>
          <a:prstGeom prst="roundRect">
            <a:avLst>
              <a:gd fmla="val 2127" name="adj"/>
            </a:avLst>
          </a:prstGeom>
          <a:gradFill>
            <a:gsLst>
              <a:gs pos="0">
                <a:schemeClr val="lt1"/>
              </a:gs>
              <a:gs pos="55000">
                <a:srgbClr val="DFDFDF"/>
              </a:gs>
              <a:gs pos="100000">
                <a:srgbClr val="9E9E9E"/>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 name="Google Shape;8;p91"/>
          <p:cNvSpPr txBox="1"/>
          <p:nvPr>
            <p:ph type="title"/>
          </p:nvPr>
        </p:nvSpPr>
        <p:spPr>
          <a:xfrm>
            <a:off x="670560" y="4985590"/>
            <a:ext cx="10911840" cy="105156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D7597D"/>
              </a:buClr>
              <a:buSzPts val="3600"/>
              <a:buFont typeface="Verdana"/>
              <a:buNone/>
              <a:defRPr b="1" i="0" sz="3600" u="none" cap="none" strike="noStrike">
                <a:solidFill>
                  <a:srgbClr val="D7597D"/>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91"/>
          <p:cNvSpPr txBox="1"/>
          <p:nvPr>
            <p:ph idx="1" type="body"/>
          </p:nvPr>
        </p:nvSpPr>
        <p:spPr>
          <a:xfrm>
            <a:off x="670560" y="530352"/>
            <a:ext cx="10911840" cy="4187952"/>
          </a:xfrm>
          <a:prstGeom prst="rect">
            <a:avLst/>
          </a:prstGeom>
          <a:noFill/>
          <a:ln>
            <a:noFill/>
          </a:ln>
        </p:spPr>
        <p:txBody>
          <a:bodyPr anchorCtr="0" anchor="t" bIns="45700" lIns="182875" spcFirstLastPara="1" rIns="91425" wrap="square" tIns="91425">
            <a:normAutofit/>
          </a:bodyPr>
          <a:lstStyle>
            <a:lvl1pPr indent="-370840" lvl="0" marL="457200" marR="0" rtl="0" algn="l">
              <a:spcBef>
                <a:spcPts val="250"/>
              </a:spcBef>
              <a:spcAft>
                <a:spcPts val="0"/>
              </a:spcAft>
              <a:buClr>
                <a:schemeClr val="accent1"/>
              </a:buClr>
              <a:buSzPts val="2240"/>
              <a:buFont typeface="Noto Sans Symbols"/>
              <a:buChar char="⚫"/>
              <a:defRPr b="0" i="0" sz="2800" u="none" cap="none" strike="noStrike">
                <a:solidFill>
                  <a:schemeClr val="dk1"/>
                </a:solidFill>
                <a:latin typeface="Verdana"/>
                <a:ea typeface="Verdana"/>
                <a:cs typeface="Verdana"/>
                <a:sym typeface="Verdana"/>
              </a:defRPr>
            </a:lvl1pPr>
            <a:lvl2pPr indent="-381000" lvl="1" marL="914400" marR="0" rtl="0" algn="l">
              <a:spcBef>
                <a:spcPts val="250"/>
              </a:spcBef>
              <a:spcAft>
                <a:spcPts val="0"/>
              </a:spcAft>
              <a:buClr>
                <a:schemeClr val="accent1"/>
              </a:buClr>
              <a:buSzPts val="2400"/>
              <a:buFont typeface="Verdana"/>
              <a:buChar char="◦"/>
              <a:defRPr b="0" i="0" sz="2400" u="none" cap="none" strike="noStrike">
                <a:solidFill>
                  <a:schemeClr val="dk1"/>
                </a:solidFill>
                <a:latin typeface="Verdana"/>
                <a:ea typeface="Verdana"/>
                <a:cs typeface="Verdana"/>
                <a:sym typeface="Verdana"/>
              </a:defRPr>
            </a:lvl2pPr>
            <a:lvl3pPr indent="-368300" lvl="2" marL="1371600" marR="0" rtl="0" algn="l">
              <a:spcBef>
                <a:spcPts val="250"/>
              </a:spcBef>
              <a:spcAft>
                <a:spcPts val="0"/>
              </a:spcAft>
              <a:buClr>
                <a:srgbClr val="DC53FE"/>
              </a:buClr>
              <a:buSzPts val="2200"/>
              <a:buFont typeface="Noto Sans Symbols"/>
              <a:buChar char="●"/>
              <a:defRPr b="0" i="0" sz="2200" u="none" cap="none" strike="noStrike">
                <a:solidFill>
                  <a:schemeClr val="dk1"/>
                </a:solidFill>
                <a:latin typeface="Verdana"/>
                <a:ea typeface="Verdana"/>
                <a:cs typeface="Verdana"/>
                <a:sym typeface="Verdana"/>
              </a:defRPr>
            </a:lvl3pPr>
            <a:lvl4pPr indent="-363728" lvl="3" marL="1828800" marR="0" rtl="0" algn="l">
              <a:spcBef>
                <a:spcPts val="230"/>
              </a:spcBef>
              <a:spcAft>
                <a:spcPts val="0"/>
              </a:spcAft>
              <a:buClr>
                <a:srgbClr val="DC53FE"/>
              </a:buClr>
              <a:buSzPts val="2128"/>
              <a:buFont typeface="Verdana"/>
              <a:buChar char="◦"/>
              <a:defRPr b="0" i="0" sz="1900" u="none" cap="none" strike="noStrike">
                <a:solidFill>
                  <a:schemeClr val="dk1"/>
                </a:solidFill>
                <a:latin typeface="Verdana"/>
                <a:ea typeface="Verdana"/>
                <a:cs typeface="Verdana"/>
                <a:sym typeface="Verdana"/>
              </a:defRPr>
            </a:lvl4pPr>
            <a:lvl5pPr indent="-342900" lvl="4" marL="2286000" marR="0" rtl="0" algn="l">
              <a:spcBef>
                <a:spcPts val="250"/>
              </a:spcBef>
              <a:spcAft>
                <a:spcPts val="0"/>
              </a:spcAft>
              <a:buClr>
                <a:srgbClr val="FF5D12"/>
              </a:buClr>
              <a:buSzPts val="1800"/>
              <a:buFont typeface="Noto Sans Symbols"/>
              <a:buChar char="●"/>
              <a:defRPr b="0" i="0" sz="1800" u="none" cap="none" strike="noStrike">
                <a:solidFill>
                  <a:schemeClr val="dk1"/>
                </a:solidFill>
                <a:latin typeface="Verdana"/>
                <a:ea typeface="Verdana"/>
                <a:cs typeface="Verdana"/>
                <a:sym typeface="Verdana"/>
              </a:defRPr>
            </a:lvl5pPr>
            <a:lvl6pPr indent="-336550" lvl="5" marL="2743200" marR="0" rtl="0" algn="l">
              <a:spcBef>
                <a:spcPts val="250"/>
              </a:spcBef>
              <a:spcAft>
                <a:spcPts val="0"/>
              </a:spcAft>
              <a:buClr>
                <a:srgbClr val="FF5D12"/>
              </a:buClr>
              <a:buSzPts val="1700"/>
              <a:buFont typeface="Verdana"/>
              <a:buChar char="◦"/>
              <a:defRPr b="0" i="0" sz="1700" u="none" cap="none" strike="noStrike">
                <a:solidFill>
                  <a:schemeClr val="dk1"/>
                </a:solidFill>
                <a:latin typeface="Verdana"/>
                <a:ea typeface="Verdana"/>
                <a:cs typeface="Verdana"/>
                <a:sym typeface="Verdana"/>
              </a:defRPr>
            </a:lvl6pPr>
            <a:lvl7pPr indent="-323850" lvl="6" marL="3200400" marR="0" rtl="0" algn="l">
              <a:spcBef>
                <a:spcPts val="255"/>
              </a:spcBef>
              <a:spcAft>
                <a:spcPts val="0"/>
              </a:spcAft>
              <a:buClr>
                <a:srgbClr val="FF5D12"/>
              </a:buClr>
              <a:buSzPts val="1500"/>
              <a:buFont typeface="Noto Sans Symbols"/>
              <a:buChar char="●"/>
              <a:defRPr b="0" i="0" sz="1500" u="none" cap="none" strike="noStrike">
                <a:solidFill>
                  <a:schemeClr val="dk1"/>
                </a:solidFill>
                <a:latin typeface="Verdana"/>
                <a:ea typeface="Verdana"/>
                <a:cs typeface="Verdana"/>
                <a:sym typeface="Verdana"/>
              </a:defRPr>
            </a:lvl7pPr>
            <a:lvl8pPr indent="-323850" lvl="7" marL="3657600" marR="0" rtl="0" algn="l">
              <a:spcBef>
                <a:spcPts val="257"/>
              </a:spcBef>
              <a:spcAft>
                <a:spcPts val="0"/>
              </a:spcAft>
              <a:buClr>
                <a:srgbClr val="FF5D12"/>
              </a:buClr>
              <a:buSzPts val="1500"/>
              <a:buFont typeface="Verdana"/>
              <a:buChar char="◦"/>
              <a:defRPr b="0" i="0" sz="1500" u="none" cap="none" strike="noStrike">
                <a:solidFill>
                  <a:schemeClr val="dk1"/>
                </a:solidFill>
                <a:latin typeface="Verdana"/>
                <a:ea typeface="Verdana"/>
                <a:cs typeface="Verdana"/>
                <a:sym typeface="Verdana"/>
              </a:defRPr>
            </a:lvl8pPr>
            <a:lvl9pPr indent="-323850" lvl="8" marL="4114800" marR="0" rtl="0" algn="l">
              <a:spcBef>
                <a:spcPts val="255"/>
              </a:spcBef>
              <a:spcAft>
                <a:spcPts val="0"/>
              </a:spcAft>
              <a:buClr>
                <a:srgbClr val="FF5D12"/>
              </a:buClr>
              <a:buSzPts val="1500"/>
              <a:buFont typeface="Noto Sans Symbols"/>
              <a:buChar char="●"/>
              <a:defRPr b="0" i="0" sz="1500" u="none" cap="none" strike="noStrike">
                <a:solidFill>
                  <a:schemeClr val="dk1"/>
                </a:solidFill>
                <a:latin typeface="Verdana"/>
                <a:ea typeface="Verdana"/>
                <a:cs typeface="Verdana"/>
                <a:sym typeface="Verdana"/>
              </a:defRPr>
            </a:lvl9pPr>
          </a:lstStyle>
          <a:p/>
        </p:txBody>
      </p:sp>
      <p:sp>
        <p:nvSpPr>
          <p:cNvPr id="10" name="Google Shape;10;p91"/>
          <p:cNvSpPr txBox="1"/>
          <p:nvPr>
            <p:ph idx="10" type="dt"/>
          </p:nvPr>
        </p:nvSpPr>
        <p:spPr>
          <a:xfrm>
            <a:off x="5035104" y="6111876"/>
            <a:ext cx="3048000"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B2A8AC"/>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1" name="Google Shape;11;p91"/>
          <p:cNvSpPr txBox="1"/>
          <p:nvPr>
            <p:ph idx="11" type="ftr"/>
          </p:nvPr>
        </p:nvSpPr>
        <p:spPr>
          <a:xfrm>
            <a:off x="8083104" y="6111876"/>
            <a:ext cx="30480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B2A8AC"/>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2" name="Google Shape;12;p91"/>
          <p:cNvSpPr txBox="1"/>
          <p:nvPr>
            <p:ph idx="12" type="sldNum"/>
          </p:nvPr>
        </p:nvSpPr>
        <p:spPr>
          <a:xfrm>
            <a:off x="11131104" y="6111876"/>
            <a:ext cx="609600" cy="3651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B2A8AC"/>
                </a:solidFill>
                <a:latin typeface="Verdana"/>
                <a:ea typeface="Verdana"/>
                <a:cs typeface="Verdana"/>
                <a:sym typeface="Verdana"/>
              </a:defRPr>
            </a:lvl1pPr>
            <a:lvl2pPr indent="0" lvl="1" marL="0" marR="0" rtl="0" algn="r">
              <a:spcBef>
                <a:spcPts val="0"/>
              </a:spcBef>
              <a:buNone/>
              <a:defRPr b="0" i="0" sz="1000" u="none" cap="none" strike="noStrike">
                <a:solidFill>
                  <a:srgbClr val="B2A8AC"/>
                </a:solidFill>
                <a:latin typeface="Verdana"/>
                <a:ea typeface="Verdana"/>
                <a:cs typeface="Verdana"/>
                <a:sym typeface="Verdana"/>
              </a:defRPr>
            </a:lvl2pPr>
            <a:lvl3pPr indent="0" lvl="2" marL="0" marR="0" rtl="0" algn="r">
              <a:spcBef>
                <a:spcPts val="0"/>
              </a:spcBef>
              <a:buNone/>
              <a:defRPr b="0" i="0" sz="1000" u="none" cap="none" strike="noStrike">
                <a:solidFill>
                  <a:srgbClr val="B2A8AC"/>
                </a:solidFill>
                <a:latin typeface="Verdana"/>
                <a:ea typeface="Verdana"/>
                <a:cs typeface="Verdana"/>
                <a:sym typeface="Verdana"/>
              </a:defRPr>
            </a:lvl3pPr>
            <a:lvl4pPr indent="0" lvl="3" marL="0" marR="0" rtl="0" algn="r">
              <a:spcBef>
                <a:spcPts val="0"/>
              </a:spcBef>
              <a:buNone/>
              <a:defRPr b="0" i="0" sz="1000" u="none" cap="none" strike="noStrike">
                <a:solidFill>
                  <a:srgbClr val="B2A8AC"/>
                </a:solidFill>
                <a:latin typeface="Verdana"/>
                <a:ea typeface="Verdana"/>
                <a:cs typeface="Verdana"/>
                <a:sym typeface="Verdana"/>
              </a:defRPr>
            </a:lvl4pPr>
            <a:lvl5pPr indent="0" lvl="4" marL="0" marR="0" rtl="0" algn="r">
              <a:spcBef>
                <a:spcPts val="0"/>
              </a:spcBef>
              <a:buNone/>
              <a:defRPr b="0" i="0" sz="1000" u="none" cap="none" strike="noStrike">
                <a:solidFill>
                  <a:srgbClr val="B2A8AC"/>
                </a:solidFill>
                <a:latin typeface="Verdana"/>
                <a:ea typeface="Verdana"/>
                <a:cs typeface="Verdana"/>
                <a:sym typeface="Verdana"/>
              </a:defRPr>
            </a:lvl5pPr>
            <a:lvl6pPr indent="0" lvl="5" marL="0" marR="0" rtl="0" algn="r">
              <a:spcBef>
                <a:spcPts val="0"/>
              </a:spcBef>
              <a:buNone/>
              <a:defRPr b="0" i="0" sz="1000" u="none" cap="none" strike="noStrike">
                <a:solidFill>
                  <a:srgbClr val="B2A8AC"/>
                </a:solidFill>
                <a:latin typeface="Verdana"/>
                <a:ea typeface="Verdana"/>
                <a:cs typeface="Verdana"/>
                <a:sym typeface="Verdana"/>
              </a:defRPr>
            </a:lvl6pPr>
            <a:lvl7pPr indent="0" lvl="6" marL="0" marR="0" rtl="0" algn="r">
              <a:spcBef>
                <a:spcPts val="0"/>
              </a:spcBef>
              <a:buNone/>
              <a:defRPr b="0" i="0" sz="1000" u="none" cap="none" strike="noStrike">
                <a:solidFill>
                  <a:srgbClr val="B2A8AC"/>
                </a:solidFill>
                <a:latin typeface="Verdana"/>
                <a:ea typeface="Verdana"/>
                <a:cs typeface="Verdana"/>
                <a:sym typeface="Verdana"/>
              </a:defRPr>
            </a:lvl7pPr>
            <a:lvl8pPr indent="0" lvl="7" marL="0" marR="0" rtl="0" algn="r">
              <a:spcBef>
                <a:spcPts val="0"/>
              </a:spcBef>
              <a:buNone/>
              <a:defRPr b="0" i="0" sz="1000" u="none" cap="none" strike="noStrike">
                <a:solidFill>
                  <a:srgbClr val="B2A8AC"/>
                </a:solidFill>
                <a:latin typeface="Verdana"/>
                <a:ea typeface="Verdana"/>
                <a:cs typeface="Verdana"/>
                <a:sym typeface="Verdana"/>
              </a:defRPr>
            </a:lvl8pPr>
            <a:lvl9pPr indent="0" lvl="8" marL="0" marR="0" rtl="0" algn="r">
              <a:spcBef>
                <a:spcPts val="0"/>
              </a:spcBef>
              <a:buNone/>
              <a:defRPr b="0" i="0" sz="1000" u="none" cap="none" strike="noStrike">
                <a:solidFill>
                  <a:srgbClr val="B2A8AC"/>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0.jpg"/><Relationship Id="rId4" Type="http://schemas.openxmlformats.org/officeDocument/2006/relationships/image" Target="../media/image34.jpg"/><Relationship Id="rId5" Type="http://schemas.openxmlformats.org/officeDocument/2006/relationships/image" Target="../media/image2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 name="Shape 92"/>
        <p:cNvGrpSpPr/>
        <p:nvPr/>
      </p:nvGrpSpPr>
      <p:grpSpPr>
        <a:xfrm>
          <a:off x="0" y="0"/>
          <a:ext cx="0" cy="0"/>
          <a:chOff x="0" y="0"/>
          <a:chExt cx="0" cy="0"/>
        </a:xfrm>
      </p:grpSpPr>
      <p:sp>
        <p:nvSpPr>
          <p:cNvPr id="93" name="Google Shape;93;p1"/>
          <p:cNvSpPr txBox="1"/>
          <p:nvPr>
            <p:ph type="title"/>
          </p:nvPr>
        </p:nvSpPr>
        <p:spPr>
          <a:xfrm>
            <a:off x="2031627" y="2628310"/>
            <a:ext cx="8121650" cy="1896110"/>
          </a:xfrm>
          <a:prstGeom prst="rect">
            <a:avLst/>
          </a:prstGeom>
          <a:noFill/>
          <a:ln>
            <a:noFill/>
          </a:ln>
        </p:spPr>
        <p:txBody>
          <a:bodyPr anchorCtr="0" anchor="b" bIns="0" lIns="0" spcFirstLastPara="1" rIns="0" wrap="square" tIns="92075">
            <a:spAutoFit/>
          </a:bodyPr>
          <a:lstStyle/>
          <a:p>
            <a:pPr indent="2569210" lvl="0" marL="12700" marR="5080" rtl="0" algn="l">
              <a:lnSpc>
                <a:spcPct val="107272"/>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CHAPTER 2  PROCESS, THREAD &amp; PROCESS</a:t>
            </a:r>
            <a:endParaRPr sz="4400">
              <a:latin typeface="Times New Roman"/>
              <a:ea typeface="Times New Roman"/>
              <a:cs typeface="Times New Roman"/>
              <a:sym typeface="Times New Roman"/>
            </a:endParaRPr>
          </a:p>
          <a:p>
            <a:pPr indent="0" lvl="0" marL="2279650" rtl="0" algn="l">
              <a:lnSpc>
                <a:spcPct val="106022"/>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SCHEDULING</a:t>
            </a:r>
            <a:endParaRPr sz="4400">
              <a:latin typeface="Times New Roman"/>
              <a:ea typeface="Times New Roman"/>
              <a:cs typeface="Times New Roman"/>
              <a:sym typeface="Times New Roman"/>
            </a:endParaRPr>
          </a:p>
        </p:txBody>
      </p:sp>
      <p:sp>
        <p:nvSpPr>
          <p:cNvPr id="94" name="Google Shape;94;p1"/>
          <p:cNvSpPr/>
          <p:nvPr/>
        </p:nvSpPr>
        <p:spPr>
          <a:xfrm>
            <a:off x="0" y="0"/>
            <a:ext cx="2695574" cy="8169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0"/>
          <p:cNvSpPr txBox="1"/>
          <p:nvPr/>
        </p:nvSpPr>
        <p:spPr>
          <a:xfrm>
            <a:off x="762000" y="762000"/>
            <a:ext cx="10293350" cy="5062220"/>
          </a:xfrm>
          <a:prstGeom prst="rect">
            <a:avLst/>
          </a:prstGeom>
          <a:noFill/>
          <a:ln>
            <a:noFill/>
          </a:ln>
        </p:spPr>
        <p:txBody>
          <a:bodyPr anchorCtr="0" anchor="t" bIns="0" lIns="0" spcFirstLastPara="1" rIns="0" wrap="square" tIns="63500">
            <a:spAutoFit/>
          </a:bodyPr>
          <a:lstStyle/>
          <a:p>
            <a:pPr indent="-177800" lvl="0" marL="187960" marR="20955"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t>
            </a:r>
            <a:r>
              <a:rPr b="1" lang="en-US" sz="2800">
                <a:solidFill>
                  <a:schemeClr val="dk1"/>
                </a:solidFill>
                <a:latin typeface="Times New Roman"/>
                <a:ea typeface="Times New Roman"/>
                <a:cs typeface="Times New Roman"/>
                <a:sym typeface="Times New Roman"/>
              </a:rPr>
              <a:t>Text	section </a:t>
            </a:r>
            <a:r>
              <a:rPr lang="en-US" sz="2800">
                <a:solidFill>
                  <a:schemeClr val="dk1"/>
                </a:solidFill>
                <a:latin typeface="Times New Roman"/>
                <a:ea typeface="Times New Roman"/>
                <a:cs typeface="Times New Roman"/>
                <a:sym typeface="Times New Roman"/>
              </a:rPr>
              <a:t>is	made	up	of	the	compiled	program	code,	read	in  from non-volatile storage when the program is launched.</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177800" lvl="0" marL="187960" marR="5080"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t>
            </a:r>
            <a:r>
              <a:rPr b="1" lang="en-US" sz="2800">
                <a:solidFill>
                  <a:schemeClr val="dk1"/>
                </a:solidFill>
                <a:latin typeface="Times New Roman"/>
                <a:ea typeface="Times New Roman"/>
                <a:cs typeface="Times New Roman"/>
                <a:sym typeface="Times New Roman"/>
              </a:rPr>
              <a:t>Data section </a:t>
            </a:r>
            <a:r>
              <a:rPr lang="en-US" sz="2800">
                <a:solidFill>
                  <a:schemeClr val="dk1"/>
                </a:solidFill>
                <a:latin typeface="Times New Roman"/>
                <a:ea typeface="Times New Roman"/>
                <a:cs typeface="Times New Roman"/>
                <a:sym typeface="Times New Roman"/>
              </a:rPr>
              <a:t>is made up the global and static variables, allocated  and initialized prior to executing the main.</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177800" lvl="0" marL="187960" marR="8255"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t>
            </a:r>
            <a:r>
              <a:rPr b="1" lang="en-US" sz="2800">
                <a:solidFill>
                  <a:schemeClr val="dk1"/>
                </a:solidFill>
                <a:latin typeface="Times New Roman"/>
                <a:ea typeface="Times New Roman"/>
                <a:cs typeface="Times New Roman"/>
                <a:sym typeface="Times New Roman"/>
              </a:rPr>
              <a:t>Heap </a:t>
            </a:r>
            <a:r>
              <a:rPr lang="en-US" sz="2800">
                <a:solidFill>
                  <a:schemeClr val="dk1"/>
                </a:solidFill>
                <a:latin typeface="Times New Roman"/>
                <a:ea typeface="Times New Roman"/>
                <a:cs typeface="Times New Roman"/>
                <a:sym typeface="Times New Roman"/>
              </a:rPr>
              <a:t>is used for the dynamic memory allocation, and is managed  via calls to new, delete, malloc, free, etc.</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5"/>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177800" lvl="0" marL="187960" marR="13970"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t>
            </a:r>
            <a:r>
              <a:rPr b="1" lang="en-US" sz="2800">
                <a:solidFill>
                  <a:schemeClr val="dk1"/>
                </a:solidFill>
                <a:latin typeface="Times New Roman"/>
                <a:ea typeface="Times New Roman"/>
                <a:cs typeface="Times New Roman"/>
                <a:sym typeface="Times New Roman"/>
              </a:rPr>
              <a:t>Stack </a:t>
            </a:r>
            <a:r>
              <a:rPr lang="en-US" sz="2800">
                <a:solidFill>
                  <a:schemeClr val="dk1"/>
                </a:solidFill>
                <a:latin typeface="Times New Roman"/>
                <a:ea typeface="Times New Roman"/>
                <a:cs typeface="Times New Roman"/>
                <a:sym typeface="Times New Roman"/>
              </a:rPr>
              <a:t>is used	for local variables.	Space on	the stack is reserved  for local variables when they are declared.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p:nvPr/>
        </p:nvSpPr>
        <p:spPr>
          <a:xfrm>
            <a:off x="990600" y="685800"/>
            <a:ext cx="9514176" cy="5486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911224" y="422044"/>
            <a:ext cx="32035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State</a:t>
            </a:r>
            <a:endParaRPr sz="4400">
              <a:latin typeface="Times New Roman"/>
              <a:ea typeface="Times New Roman"/>
              <a:cs typeface="Times New Roman"/>
              <a:sym typeface="Times New Roman"/>
            </a:endParaRPr>
          </a:p>
        </p:txBody>
      </p:sp>
      <p:sp>
        <p:nvSpPr>
          <p:cNvPr id="158" name="Google Shape;158;p12"/>
          <p:cNvSpPr txBox="1"/>
          <p:nvPr/>
        </p:nvSpPr>
        <p:spPr>
          <a:xfrm>
            <a:off x="875660" y="1066800"/>
            <a:ext cx="10390505" cy="5021888"/>
          </a:xfrm>
          <a:prstGeom prst="rect">
            <a:avLst/>
          </a:prstGeom>
          <a:noFill/>
          <a:ln>
            <a:noFill/>
          </a:ln>
        </p:spPr>
        <p:txBody>
          <a:bodyPr anchorCtr="0" anchor="t" bIns="0" lIns="0" spcFirstLastPara="1" rIns="0" wrap="square" tIns="93975">
            <a:spAutoFit/>
          </a:bodyPr>
          <a:lstStyle/>
          <a:p>
            <a:pPr indent="-175894" lvl="0" marL="276860" marR="0" rtl="0" algn="l">
              <a:lnSpc>
                <a:spcPct val="100000"/>
              </a:lnSpc>
              <a:spcBef>
                <a:spcPts val="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As a process executes, it changes </a:t>
            </a:r>
            <a:r>
              <a:rPr i="1" lang="en-US" sz="2600">
                <a:solidFill>
                  <a:schemeClr val="dk1"/>
                </a:solidFill>
                <a:latin typeface="Times New Roman"/>
                <a:ea typeface="Times New Roman"/>
                <a:cs typeface="Times New Roman"/>
                <a:sym typeface="Times New Roman"/>
              </a:rPr>
              <a:t>stat</a:t>
            </a:r>
            <a:r>
              <a:rPr lang="en-US" sz="2600">
                <a:solidFill>
                  <a:schemeClr val="dk1"/>
                </a:solidFill>
                <a:latin typeface="Times New Roman"/>
                <a:ea typeface="Times New Roman"/>
                <a:cs typeface="Times New Roman"/>
                <a:sym typeface="Times New Roman"/>
              </a:rPr>
              <a:t>e.</a:t>
            </a:r>
            <a:endParaRPr sz="2600">
              <a:solidFill>
                <a:schemeClr val="dk1"/>
              </a:solidFill>
              <a:latin typeface="Times New Roman"/>
              <a:ea typeface="Times New Roman"/>
              <a:cs typeface="Times New Roman"/>
              <a:sym typeface="Times New Roman"/>
            </a:endParaRPr>
          </a:p>
          <a:p>
            <a:pPr indent="-175894" lvl="0" marL="276860" marR="10160" rtl="0" algn="l">
              <a:lnSpc>
                <a:spcPct val="117307"/>
              </a:lnSpc>
              <a:spcBef>
                <a:spcPts val="100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The state of a process is defined in part by the current activity of that  process.</a:t>
            </a:r>
            <a:endParaRPr sz="2600">
              <a:solidFill>
                <a:schemeClr val="dk1"/>
              </a:solidFill>
              <a:latin typeface="Times New Roman"/>
              <a:ea typeface="Times New Roman"/>
              <a:cs typeface="Times New Roman"/>
              <a:sym typeface="Times New Roman"/>
            </a:endParaRPr>
          </a:p>
          <a:p>
            <a:pPr indent="-175894" lvl="0" marL="276860" marR="10160" rtl="0" algn="l">
              <a:lnSpc>
                <a:spcPct val="117307"/>
              </a:lnSpc>
              <a:spcBef>
                <a:spcPts val="100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The Process state is an indicator of the nature of the current activity in a Process.</a:t>
            </a:r>
            <a:endParaRPr sz="2600">
              <a:solidFill>
                <a:schemeClr val="dk1"/>
              </a:solidFill>
              <a:latin typeface="Times New Roman"/>
              <a:ea typeface="Times New Roman"/>
              <a:cs typeface="Times New Roman"/>
              <a:sym typeface="Times New Roman"/>
            </a:endParaRPr>
          </a:p>
          <a:p>
            <a:pPr indent="-264160" lvl="0" marL="276860" marR="0" rtl="0" algn="l">
              <a:lnSpc>
                <a:spcPct val="100000"/>
              </a:lnSpc>
              <a:spcBef>
                <a:spcPts val="0"/>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Processes in the operating system can be in any of the following states:</a:t>
            </a:r>
            <a:endParaRPr sz="2400">
              <a:solidFill>
                <a:schemeClr val="dk1"/>
              </a:solidFill>
              <a:latin typeface="Times New Roman"/>
              <a:ea typeface="Times New Roman"/>
              <a:cs typeface="Times New Roman"/>
              <a:sym typeface="Times New Roman"/>
            </a:endParaRPr>
          </a:p>
          <a:p>
            <a:pPr indent="-412750" lvl="1" marL="962660" marR="0" rtl="0" algn="l">
              <a:lnSpc>
                <a:spcPct val="100000"/>
              </a:lnSpc>
              <a:spcBef>
                <a:spcPts val="244"/>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NEW- The process is being created.</a:t>
            </a:r>
            <a:endParaRPr b="0" i="0" sz="2400" u="none" cap="none" strike="noStrike">
              <a:solidFill>
                <a:schemeClr val="dk1"/>
              </a:solidFill>
              <a:latin typeface="Times New Roman"/>
              <a:ea typeface="Times New Roman"/>
              <a:cs typeface="Times New Roman"/>
              <a:sym typeface="Times New Roman"/>
            </a:endParaRPr>
          </a:p>
          <a:p>
            <a:pPr indent="-412750" lvl="1" marL="962660" marR="0" rtl="0" algn="l">
              <a:lnSpc>
                <a:spcPct val="100000"/>
              </a:lnSpc>
              <a:spcBef>
                <a:spcPts val="1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READY- The process is waiting to be assigned to a processor.</a:t>
            </a:r>
            <a:endParaRPr b="0" i="0" sz="2400" u="none" cap="none" strike="noStrike">
              <a:solidFill>
                <a:schemeClr val="dk1"/>
              </a:solidFill>
              <a:latin typeface="Times New Roman"/>
              <a:ea typeface="Times New Roman"/>
              <a:cs typeface="Times New Roman"/>
              <a:sym typeface="Times New Roman"/>
            </a:endParaRPr>
          </a:p>
          <a:p>
            <a:pPr indent="-412750" lvl="1" marL="962660" marR="0" rtl="0" algn="l">
              <a:lnSpc>
                <a:spcPct val="100000"/>
              </a:lnSpc>
              <a:spcBef>
                <a:spcPts val="1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RUNNING- Instructions are being executed.</a:t>
            </a:r>
            <a:endParaRPr b="0" i="0" sz="2400" u="none" cap="none" strike="noStrike">
              <a:solidFill>
                <a:schemeClr val="dk1"/>
              </a:solidFill>
              <a:latin typeface="Times New Roman"/>
              <a:ea typeface="Times New Roman"/>
              <a:cs typeface="Times New Roman"/>
              <a:sym typeface="Times New Roman"/>
            </a:endParaRPr>
          </a:p>
          <a:p>
            <a:pPr indent="-412750" lvl="1" marL="962660" marR="6350" rtl="0" algn="l">
              <a:lnSpc>
                <a:spcPct val="107083"/>
              </a:lnSpc>
              <a:spcBef>
                <a:spcPts val="53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WAITING- The process is waiting for some event to occur(such as an I/O  completion or reception of a signal).</a:t>
            </a:r>
            <a:endParaRPr b="0" i="0" sz="2400" u="none" cap="none" strike="noStrike">
              <a:solidFill>
                <a:schemeClr val="dk1"/>
              </a:solidFill>
              <a:latin typeface="Times New Roman"/>
              <a:ea typeface="Times New Roman"/>
              <a:cs typeface="Times New Roman"/>
              <a:sym typeface="Times New Roman"/>
            </a:endParaRPr>
          </a:p>
          <a:p>
            <a:pPr indent="-412750" lvl="1" marL="962660" marR="0" rtl="0" algn="l">
              <a:lnSpc>
                <a:spcPct val="100000"/>
              </a:lnSpc>
              <a:spcBef>
                <a:spcPts val="219"/>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TERMINATED- The process has finished execution.</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ph type="title"/>
          </p:nvPr>
        </p:nvSpPr>
        <p:spPr>
          <a:xfrm>
            <a:off x="911225" y="422044"/>
            <a:ext cx="630682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State &amp; Description</a:t>
            </a:r>
            <a:endParaRPr sz="4400">
              <a:latin typeface="Times New Roman"/>
              <a:ea typeface="Times New Roman"/>
              <a:cs typeface="Times New Roman"/>
              <a:sym typeface="Times New Roman"/>
            </a:endParaRPr>
          </a:p>
        </p:txBody>
      </p:sp>
      <p:sp>
        <p:nvSpPr>
          <p:cNvPr id="164" name="Google Shape;164;p13"/>
          <p:cNvSpPr txBox="1"/>
          <p:nvPr/>
        </p:nvSpPr>
        <p:spPr>
          <a:xfrm>
            <a:off x="838200" y="1219200"/>
            <a:ext cx="10448925" cy="447421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Start</a:t>
            </a:r>
            <a:endParaRPr sz="2800">
              <a:solidFill>
                <a:schemeClr val="dk1"/>
              </a:solidFill>
              <a:latin typeface="Times New Roman"/>
              <a:ea typeface="Times New Roman"/>
              <a:cs typeface="Times New Roman"/>
              <a:sym typeface="Times New Roman"/>
            </a:endParaRPr>
          </a:p>
          <a:p>
            <a:pPr indent="-290195" lvl="0" marL="355600" marR="0" rtl="0" algn="l">
              <a:lnSpc>
                <a:spcPct val="100000"/>
              </a:lnSpc>
              <a:spcBef>
                <a:spcPts val="1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is the initial state when a process is first started/created.</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20"/>
              </a:spcBef>
              <a:spcAft>
                <a:spcPts val="0"/>
              </a:spcAft>
              <a:buClr>
                <a:schemeClr val="dk1"/>
              </a:buClr>
              <a:buSzPts val="4050"/>
              <a:buFont typeface="Arial"/>
              <a:buNone/>
            </a:pPr>
            <a:r>
              <a:t/>
            </a:r>
            <a:endParaRPr sz="4050">
              <a:solidFill>
                <a:schemeClr val="dk1"/>
              </a:solidFill>
              <a:latin typeface="Times New Roman"/>
              <a:ea typeface="Times New Roman"/>
              <a:cs typeface="Times New Roman"/>
              <a:sym typeface="Times New Roman"/>
            </a:endParaRPr>
          </a:p>
          <a:p>
            <a:pPr indent="0" lvl="0" marL="12700" marR="0" rtl="0" algn="l">
              <a:lnSpc>
                <a:spcPct val="100000"/>
              </a:lnSpc>
              <a:spcBef>
                <a:spcPts val="5"/>
              </a:spcBef>
              <a:spcAft>
                <a:spcPts val="0"/>
              </a:spcAft>
              <a:buNone/>
            </a:pPr>
            <a:r>
              <a:rPr b="1" lang="en-US" sz="2800">
                <a:solidFill>
                  <a:schemeClr val="dk1"/>
                </a:solidFill>
                <a:latin typeface="Times New Roman"/>
                <a:ea typeface="Times New Roman"/>
                <a:cs typeface="Times New Roman"/>
                <a:sym typeface="Times New Roman"/>
              </a:rPr>
              <a:t>Ready</a:t>
            </a:r>
            <a:endParaRPr sz="2800">
              <a:solidFill>
                <a:schemeClr val="dk1"/>
              </a:solidFill>
              <a:latin typeface="Times New Roman"/>
              <a:ea typeface="Times New Roman"/>
              <a:cs typeface="Times New Roman"/>
              <a:sym typeface="Times New Roman"/>
            </a:endParaRPr>
          </a:p>
          <a:p>
            <a:pPr indent="-290195" lvl="0" marL="355600" marR="5080" rtl="0" algn="just">
              <a:lnSpc>
                <a:spcPct val="1004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process is waiting to be assigned to a processor. Ready processes  are waiting to have the processor allocated to them by the operating  system so that they can run.</a:t>
            </a:r>
            <a:endParaRPr sz="2800">
              <a:solidFill>
                <a:schemeClr val="dk1"/>
              </a:solidFill>
              <a:latin typeface="Times New Roman"/>
              <a:ea typeface="Times New Roman"/>
              <a:cs typeface="Times New Roman"/>
              <a:sym typeface="Times New Roman"/>
            </a:endParaRPr>
          </a:p>
          <a:p>
            <a:pPr indent="-290195" lvl="0" marL="355600" marR="5715" rtl="0" algn="just">
              <a:lnSpc>
                <a:spcPct val="1004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 may come into this state after </a:t>
            </a:r>
            <a:r>
              <a:rPr b="1" lang="en-US" sz="2800">
                <a:solidFill>
                  <a:schemeClr val="dk1"/>
                </a:solidFill>
                <a:latin typeface="Times New Roman"/>
                <a:ea typeface="Times New Roman"/>
                <a:cs typeface="Times New Roman"/>
                <a:sym typeface="Times New Roman"/>
              </a:rPr>
              <a:t>Start </a:t>
            </a:r>
            <a:r>
              <a:rPr lang="en-US" sz="2800">
                <a:solidFill>
                  <a:schemeClr val="dk1"/>
                </a:solidFill>
                <a:latin typeface="Times New Roman"/>
                <a:ea typeface="Times New Roman"/>
                <a:cs typeface="Times New Roman"/>
                <a:sym typeface="Times New Roman"/>
              </a:rPr>
              <a:t>state or while running it  by but interrupted by the scheduler to assign CPU to some other  process.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911225" y="422044"/>
            <a:ext cx="12496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Cont.</a:t>
            </a:r>
            <a:endParaRPr sz="4400">
              <a:latin typeface="Times New Roman"/>
              <a:ea typeface="Times New Roman"/>
              <a:cs typeface="Times New Roman"/>
              <a:sym typeface="Times New Roman"/>
            </a:endParaRPr>
          </a:p>
        </p:txBody>
      </p:sp>
      <p:sp>
        <p:nvSpPr>
          <p:cNvPr id="170" name="Google Shape;170;p14"/>
          <p:cNvSpPr txBox="1"/>
          <p:nvPr/>
        </p:nvSpPr>
        <p:spPr>
          <a:xfrm>
            <a:off x="838200" y="1295400"/>
            <a:ext cx="10355580" cy="3857625"/>
          </a:xfrm>
          <a:prstGeom prst="rect">
            <a:avLst/>
          </a:prstGeom>
          <a:noFill/>
          <a:ln>
            <a:noFill/>
          </a:ln>
        </p:spPr>
        <p:txBody>
          <a:bodyPr anchorCtr="0" anchor="t" bIns="0" lIns="0" spcFirstLastPara="1" rIns="0" wrap="square" tIns="95875">
            <a:spAutoFit/>
          </a:bodyPr>
          <a:lstStyle/>
          <a:p>
            <a:pPr indent="0" lvl="0" marL="12700" marR="0" rtl="0" algn="l">
              <a:lnSpc>
                <a:spcPct val="100000"/>
              </a:lnSpc>
              <a:spcBef>
                <a:spcPts val="0"/>
              </a:spcBef>
              <a:spcAft>
                <a:spcPts val="0"/>
              </a:spcAft>
              <a:buNone/>
            </a:pPr>
            <a:r>
              <a:rPr b="1" lang="en-US" sz="2600">
                <a:solidFill>
                  <a:schemeClr val="dk1"/>
                </a:solidFill>
                <a:latin typeface="Times New Roman"/>
                <a:ea typeface="Times New Roman"/>
                <a:cs typeface="Times New Roman"/>
                <a:sym typeface="Times New Roman"/>
              </a:rPr>
              <a:t>Running</a:t>
            </a:r>
            <a:endParaRPr sz="2600">
              <a:solidFill>
                <a:schemeClr val="dk1"/>
              </a:solidFill>
              <a:latin typeface="Times New Roman"/>
              <a:ea typeface="Times New Roman"/>
              <a:cs typeface="Times New Roman"/>
              <a:sym typeface="Times New Roman"/>
            </a:endParaRPr>
          </a:p>
          <a:p>
            <a:pPr indent="-294005" lvl="0" marL="355600" marR="5080" rtl="0" algn="l">
              <a:lnSpc>
                <a:spcPct val="108846"/>
              </a:lnSpc>
              <a:spcBef>
                <a:spcPts val="99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Once the process has been assigned to a processor by the OS scheduler, the  process state is set to running and the processor executes its instructions.</a:t>
            </a:r>
            <a:endParaRPr sz="2600">
              <a:solidFill>
                <a:schemeClr val="dk1"/>
              </a:solidFill>
              <a:latin typeface="Times New Roman"/>
              <a:ea typeface="Times New Roman"/>
              <a:cs typeface="Times New Roman"/>
              <a:sym typeface="Times New Roman"/>
            </a:endParaRPr>
          </a:p>
          <a:p>
            <a:pPr indent="0" lvl="0" marL="12700" marR="0" rtl="0" algn="l">
              <a:lnSpc>
                <a:spcPct val="100000"/>
              </a:lnSpc>
              <a:spcBef>
                <a:spcPts val="605"/>
              </a:spcBef>
              <a:spcAft>
                <a:spcPts val="0"/>
              </a:spcAft>
              <a:buNone/>
            </a:pPr>
            <a:r>
              <a:rPr b="1" lang="en-US" sz="2600">
                <a:solidFill>
                  <a:schemeClr val="dk1"/>
                </a:solidFill>
                <a:latin typeface="Times New Roman"/>
                <a:ea typeface="Times New Roman"/>
                <a:cs typeface="Times New Roman"/>
                <a:sym typeface="Times New Roman"/>
              </a:rPr>
              <a:t>Waiting</a:t>
            </a:r>
            <a:endParaRPr sz="2600">
              <a:solidFill>
                <a:schemeClr val="dk1"/>
              </a:solidFill>
              <a:latin typeface="Times New Roman"/>
              <a:ea typeface="Times New Roman"/>
              <a:cs typeface="Times New Roman"/>
              <a:sym typeface="Times New Roman"/>
            </a:endParaRPr>
          </a:p>
          <a:p>
            <a:pPr indent="-294005" lvl="0" marL="355600" marR="5715" rtl="0" algn="just">
              <a:lnSpc>
                <a:spcPct val="108461"/>
              </a:lnSpc>
              <a:spcBef>
                <a:spcPts val="105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Process moves into the waiting state if it needs to wait for a resource, such  as waiting for user input, or waiting for a file to become available.</a:t>
            </a:r>
            <a:endParaRPr sz="2600">
              <a:solidFill>
                <a:schemeClr val="dk1"/>
              </a:solidFill>
              <a:latin typeface="Times New Roman"/>
              <a:ea typeface="Times New Roman"/>
              <a:cs typeface="Times New Roman"/>
              <a:sym typeface="Times New Roman"/>
            </a:endParaRPr>
          </a:p>
          <a:p>
            <a:pPr indent="-294005" lvl="0" marL="355600" marR="7620" rtl="0" algn="just">
              <a:lnSpc>
                <a:spcPct val="89700"/>
              </a:lnSpc>
              <a:spcBef>
                <a:spcPts val="935"/>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For example the process may be waiting for keyboard input, disk access  request, inter-process messages, a timer to go off, or a child process to  finish.</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911225" y="422044"/>
            <a:ext cx="12496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Cont.</a:t>
            </a:r>
            <a:endParaRPr sz="4400">
              <a:latin typeface="Times New Roman"/>
              <a:ea typeface="Times New Roman"/>
              <a:cs typeface="Times New Roman"/>
              <a:sym typeface="Times New Roman"/>
            </a:endParaRPr>
          </a:p>
        </p:txBody>
      </p:sp>
      <p:sp>
        <p:nvSpPr>
          <p:cNvPr id="176" name="Google Shape;176;p15"/>
          <p:cNvSpPr txBox="1"/>
          <p:nvPr/>
        </p:nvSpPr>
        <p:spPr>
          <a:xfrm>
            <a:off x="911225" y="1699777"/>
            <a:ext cx="10350500" cy="1672589"/>
          </a:xfrm>
          <a:prstGeom prst="rect">
            <a:avLst/>
          </a:prstGeom>
          <a:noFill/>
          <a:ln>
            <a:noFill/>
          </a:ln>
        </p:spPr>
        <p:txBody>
          <a:bodyPr anchorCtr="0" anchor="t" bIns="0" lIns="0" spcFirstLastPara="1" rIns="0" wrap="square" tIns="115550">
            <a:spAutoFit/>
          </a:bodyPr>
          <a:lstStyle/>
          <a:p>
            <a:pPr indent="0" lvl="0" marL="12700" marR="0" rtl="0" algn="just">
              <a:lnSpc>
                <a:spcPct val="100000"/>
              </a:lnSpc>
              <a:spcBef>
                <a:spcPts val="0"/>
              </a:spcBef>
              <a:spcAft>
                <a:spcPts val="0"/>
              </a:spcAft>
              <a:buNone/>
            </a:pPr>
            <a:r>
              <a:rPr b="1" lang="en-US" sz="2800">
                <a:solidFill>
                  <a:schemeClr val="dk1"/>
                </a:solidFill>
                <a:latin typeface="Times New Roman"/>
                <a:ea typeface="Times New Roman"/>
                <a:cs typeface="Times New Roman"/>
                <a:sym typeface="Times New Roman"/>
              </a:rPr>
              <a:t>Terminated or Exit</a:t>
            </a:r>
            <a:endParaRPr sz="2800">
              <a:solidFill>
                <a:schemeClr val="dk1"/>
              </a:solidFill>
              <a:latin typeface="Times New Roman"/>
              <a:ea typeface="Times New Roman"/>
              <a:cs typeface="Times New Roman"/>
              <a:sym typeface="Times New Roman"/>
            </a:endParaRPr>
          </a:p>
          <a:p>
            <a:pPr indent="-297815" lvl="0" marL="355600" marR="5080" rtl="0" algn="just">
              <a:lnSpc>
                <a:spcPct val="90700"/>
              </a:lnSpc>
              <a:spcBef>
                <a:spcPts val="96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Once the process finishes its execution, or it is terminated by the operating  system, it is moved to the terminated state where it waits to be removed from  main memory.</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6"/>
          <p:cNvSpPr txBox="1"/>
          <p:nvPr>
            <p:ph type="title"/>
          </p:nvPr>
        </p:nvSpPr>
        <p:spPr>
          <a:xfrm>
            <a:off x="911225" y="422044"/>
            <a:ext cx="563689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State Transitions</a:t>
            </a:r>
            <a:endParaRPr sz="4400">
              <a:latin typeface="Times New Roman"/>
              <a:ea typeface="Times New Roman"/>
              <a:cs typeface="Times New Roman"/>
              <a:sym typeface="Times New Roman"/>
            </a:endParaRPr>
          </a:p>
        </p:txBody>
      </p:sp>
      <p:sp>
        <p:nvSpPr>
          <p:cNvPr id="182" name="Google Shape;182;p16"/>
          <p:cNvSpPr/>
          <p:nvPr/>
        </p:nvSpPr>
        <p:spPr>
          <a:xfrm>
            <a:off x="762000" y="1524000"/>
            <a:ext cx="10515599" cy="41927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7"/>
          <p:cNvSpPr txBox="1"/>
          <p:nvPr>
            <p:ph type="title"/>
          </p:nvPr>
        </p:nvSpPr>
        <p:spPr>
          <a:xfrm>
            <a:off x="911225" y="422044"/>
            <a:ext cx="438086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Transitions</a:t>
            </a:r>
            <a:endParaRPr sz="4400">
              <a:latin typeface="Times New Roman"/>
              <a:ea typeface="Times New Roman"/>
              <a:cs typeface="Times New Roman"/>
              <a:sym typeface="Times New Roman"/>
            </a:endParaRPr>
          </a:p>
        </p:txBody>
      </p:sp>
      <p:sp>
        <p:nvSpPr>
          <p:cNvPr id="188" name="Google Shape;188;p17"/>
          <p:cNvSpPr txBox="1"/>
          <p:nvPr/>
        </p:nvSpPr>
        <p:spPr>
          <a:xfrm>
            <a:off x="875660" y="1447800"/>
            <a:ext cx="10396220" cy="3138170"/>
          </a:xfrm>
          <a:prstGeom prst="rect">
            <a:avLst/>
          </a:prstGeom>
          <a:noFill/>
          <a:ln>
            <a:noFill/>
          </a:ln>
        </p:spPr>
        <p:txBody>
          <a:bodyPr anchorCtr="0" anchor="t" bIns="0" lIns="0" spcFirstLastPara="1" rIns="0" wrap="square" tIns="12700">
            <a:spAutoFit/>
          </a:bodyPr>
          <a:lstStyle/>
          <a:p>
            <a:pPr indent="-264160" lvl="0" marL="276860" marR="0" rtl="0" algn="l">
              <a:lnSpc>
                <a:spcPct val="100000"/>
              </a:lnSpc>
              <a:spcBef>
                <a:spcPts val="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Ready --&gt; Running</a:t>
            </a:r>
            <a:endParaRPr sz="2800">
              <a:solidFill>
                <a:schemeClr val="dk1"/>
              </a:solidFill>
              <a:latin typeface="Times New Roman"/>
              <a:ea typeface="Times New Roman"/>
              <a:cs typeface="Times New Roman"/>
              <a:sym typeface="Times New Roman"/>
            </a:endParaRPr>
          </a:p>
          <a:p>
            <a:pPr indent="-405765" lvl="1" marL="962660" marR="0" rtl="0" algn="l">
              <a:lnSpc>
                <a:spcPct val="100000"/>
              </a:lnSpc>
              <a:spcBef>
                <a:spcPts val="140"/>
              </a:spcBef>
              <a:spcAft>
                <a:spcPts val="0"/>
              </a:spcAft>
              <a:buClr>
                <a:schemeClr val="dk1"/>
              </a:buClr>
              <a:buSzPts val="2800"/>
              <a:buFont typeface="Arial Black"/>
              <a:buChar char="▪"/>
            </a:pPr>
            <a:r>
              <a:rPr b="0" i="0" lang="en-US" sz="2800" u="none" cap="none" strike="noStrike">
                <a:solidFill>
                  <a:schemeClr val="dk1"/>
                </a:solidFill>
                <a:latin typeface="Times New Roman"/>
                <a:ea typeface="Times New Roman"/>
                <a:cs typeface="Times New Roman"/>
                <a:sym typeface="Times New Roman"/>
              </a:rPr>
              <a:t>When it is time, the dispatcher selects a new process to run</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50"/>
              </a:spcBef>
              <a:spcAft>
                <a:spcPts val="0"/>
              </a:spcAft>
              <a:buClr>
                <a:schemeClr val="dk1"/>
              </a:buClr>
              <a:buSzPts val="3600"/>
              <a:buFont typeface="Arial Black"/>
              <a:buNone/>
            </a:pPr>
            <a:r>
              <a:t/>
            </a:r>
            <a:endParaRPr b="0" i="0" sz="3600" u="none" cap="none" strike="noStrike">
              <a:solidFill>
                <a:schemeClr val="dk1"/>
              </a:solidFill>
              <a:latin typeface="Times New Roman"/>
              <a:ea typeface="Times New Roman"/>
              <a:cs typeface="Times New Roman"/>
              <a:sym typeface="Times New Roman"/>
            </a:endParaRPr>
          </a:p>
          <a:p>
            <a:pPr indent="-264160" lvl="0" marL="276860" marR="0" rtl="0" algn="l">
              <a:lnSpc>
                <a:spcPct val="100000"/>
              </a:lnSpc>
              <a:spcBef>
                <a:spcPts val="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Running --&gt; Ready</a:t>
            </a:r>
            <a:endParaRPr sz="2800">
              <a:solidFill>
                <a:schemeClr val="dk1"/>
              </a:solidFill>
              <a:latin typeface="Times New Roman"/>
              <a:ea typeface="Times New Roman"/>
              <a:cs typeface="Times New Roman"/>
              <a:sym typeface="Times New Roman"/>
            </a:endParaRPr>
          </a:p>
          <a:p>
            <a:pPr indent="-405765" lvl="1" marL="962660" marR="0" rtl="0" algn="l">
              <a:lnSpc>
                <a:spcPct val="100000"/>
              </a:lnSpc>
              <a:spcBef>
                <a:spcPts val="190"/>
              </a:spcBef>
              <a:spcAft>
                <a:spcPts val="0"/>
              </a:spcAft>
              <a:buClr>
                <a:schemeClr val="dk1"/>
              </a:buClr>
              <a:buSzPts val="2800"/>
              <a:buFont typeface="Arial Black"/>
              <a:buChar char="▪"/>
            </a:pPr>
            <a:r>
              <a:rPr b="0" i="0" lang="en-US" sz="2800" u="none" cap="none" strike="noStrike">
                <a:solidFill>
                  <a:schemeClr val="dk1"/>
                </a:solidFill>
                <a:latin typeface="Times New Roman"/>
                <a:ea typeface="Times New Roman"/>
                <a:cs typeface="Times New Roman"/>
                <a:sym typeface="Times New Roman"/>
              </a:rPr>
              <a:t>the running process has expired his time slot</a:t>
            </a:r>
            <a:endParaRPr b="0" i="0" sz="2800" u="none" cap="none" strike="noStrike">
              <a:solidFill>
                <a:schemeClr val="dk1"/>
              </a:solidFill>
              <a:latin typeface="Times New Roman"/>
              <a:ea typeface="Times New Roman"/>
              <a:cs typeface="Times New Roman"/>
              <a:sym typeface="Times New Roman"/>
            </a:endParaRPr>
          </a:p>
          <a:p>
            <a:pPr indent="-405765" lvl="1" marL="962660" marR="5080" rtl="0" algn="l">
              <a:lnSpc>
                <a:spcPct val="107857"/>
              </a:lnSpc>
              <a:spcBef>
                <a:spcPts val="550"/>
              </a:spcBef>
              <a:spcAft>
                <a:spcPts val="0"/>
              </a:spcAft>
              <a:buClr>
                <a:schemeClr val="dk1"/>
              </a:buClr>
              <a:buSzPts val="2800"/>
              <a:buFont typeface="Arial Black"/>
              <a:buChar char="▪"/>
            </a:pPr>
            <a:r>
              <a:rPr b="0" i="0" lang="en-US" sz="2800" u="none" cap="none" strike="noStrike">
                <a:solidFill>
                  <a:schemeClr val="dk1"/>
                </a:solidFill>
                <a:latin typeface="Times New Roman"/>
                <a:ea typeface="Times New Roman"/>
                <a:cs typeface="Times New Roman"/>
                <a:sym typeface="Times New Roman"/>
              </a:rPr>
              <a:t>the	running	process	gets	interrupted	because	a	higher	priority  process is in the ready state</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title"/>
          </p:nvPr>
        </p:nvSpPr>
        <p:spPr>
          <a:xfrm>
            <a:off x="911225" y="422044"/>
            <a:ext cx="438086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Transitions</a:t>
            </a:r>
            <a:endParaRPr sz="4400">
              <a:latin typeface="Times New Roman"/>
              <a:ea typeface="Times New Roman"/>
              <a:cs typeface="Times New Roman"/>
              <a:sym typeface="Times New Roman"/>
            </a:endParaRPr>
          </a:p>
        </p:txBody>
      </p:sp>
      <p:sp>
        <p:nvSpPr>
          <p:cNvPr id="194" name="Google Shape;194;p18"/>
          <p:cNvSpPr txBox="1"/>
          <p:nvPr/>
        </p:nvSpPr>
        <p:spPr>
          <a:xfrm>
            <a:off x="964547" y="1524000"/>
            <a:ext cx="7998459" cy="3567429"/>
          </a:xfrm>
          <a:prstGeom prst="rect">
            <a:avLst/>
          </a:prstGeom>
          <a:noFill/>
          <a:ln>
            <a:noFill/>
          </a:ln>
        </p:spPr>
        <p:txBody>
          <a:bodyPr anchorCtr="0" anchor="t" bIns="0" lIns="0" spcFirstLastPara="1" rIns="0" wrap="square" tIns="41275">
            <a:spAutoFit/>
          </a:bodyPr>
          <a:lstStyle/>
          <a:p>
            <a:pPr indent="-177800" lvl="0" marL="1879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Running --&gt; Blocked</a:t>
            </a:r>
            <a:endParaRPr sz="2800">
              <a:solidFill>
                <a:schemeClr val="dk1"/>
              </a:solidFill>
              <a:latin typeface="Times New Roman"/>
              <a:ea typeface="Times New Roman"/>
              <a:cs typeface="Times New Roman"/>
              <a:sym typeface="Times New Roman"/>
            </a:endParaRPr>
          </a:p>
          <a:p>
            <a:pPr indent="-488950" lvl="1" marL="873760" marR="0" rtl="0" algn="l">
              <a:lnSpc>
                <a:spcPct val="100000"/>
              </a:lnSpc>
              <a:spcBef>
                <a:spcPts val="1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When a process requests something for which it must wait</a:t>
            </a:r>
            <a:endParaRPr b="0" i="0" sz="2400" u="none" cap="none" strike="noStrike">
              <a:solidFill>
                <a:schemeClr val="dk1"/>
              </a:solidFill>
              <a:latin typeface="Times New Roman"/>
              <a:ea typeface="Times New Roman"/>
              <a:cs typeface="Times New Roman"/>
              <a:sym typeface="Times New Roman"/>
            </a:endParaRPr>
          </a:p>
          <a:p>
            <a:pPr indent="-290195" lvl="2" marL="1216660" marR="0" rtl="0" algn="l">
              <a:lnSpc>
                <a:spcPct val="100000"/>
              </a:lnSpc>
              <a:spcBef>
                <a:spcPts val="1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 service that the OS is not ready to perform</a:t>
            </a:r>
            <a:endParaRPr b="0" i="0" sz="2800" u="none" cap="none" strike="noStrike">
              <a:solidFill>
                <a:schemeClr val="dk1"/>
              </a:solidFill>
              <a:latin typeface="Times New Roman"/>
              <a:ea typeface="Times New Roman"/>
              <a:cs typeface="Times New Roman"/>
              <a:sym typeface="Times New Roman"/>
            </a:endParaRPr>
          </a:p>
          <a:p>
            <a:pPr indent="-290195" lvl="2" marL="1216660" marR="0" rtl="0" algn="l">
              <a:lnSpc>
                <a:spcPct val="100000"/>
              </a:lnSpc>
              <a:spcBef>
                <a:spcPts val="16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an access to a resource not yet available</a:t>
            </a:r>
            <a:endParaRPr b="0" i="0" sz="2800" u="none" cap="none" strike="noStrike">
              <a:solidFill>
                <a:schemeClr val="dk1"/>
              </a:solidFill>
              <a:latin typeface="Times New Roman"/>
              <a:ea typeface="Times New Roman"/>
              <a:cs typeface="Times New Roman"/>
              <a:sym typeface="Times New Roman"/>
            </a:endParaRPr>
          </a:p>
          <a:p>
            <a:pPr indent="-290195" lvl="2" marL="1216660" marR="0" rtl="0" algn="l">
              <a:lnSpc>
                <a:spcPct val="100000"/>
              </a:lnSpc>
              <a:spcBef>
                <a:spcPts val="16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initiates I/O and must wait for the result</a:t>
            </a:r>
            <a:endParaRPr b="0" i="0" sz="2800" u="none" cap="none" strike="noStrike">
              <a:solidFill>
                <a:schemeClr val="dk1"/>
              </a:solidFill>
              <a:latin typeface="Times New Roman"/>
              <a:ea typeface="Times New Roman"/>
              <a:cs typeface="Times New Roman"/>
              <a:sym typeface="Times New Roman"/>
            </a:endParaRPr>
          </a:p>
          <a:p>
            <a:pPr indent="-290195" lvl="2" marL="1216660" marR="0" rtl="0" algn="l">
              <a:lnSpc>
                <a:spcPct val="100000"/>
              </a:lnSpc>
              <a:spcBef>
                <a:spcPts val="16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waiting for a process to provide input (IPC)</a:t>
            </a:r>
            <a:endParaRPr b="0" i="0" sz="2800" u="none" cap="none" strike="noStrike">
              <a:solidFill>
                <a:schemeClr val="dk1"/>
              </a:solidFill>
              <a:latin typeface="Times New Roman"/>
              <a:ea typeface="Times New Roman"/>
              <a:cs typeface="Times New Roman"/>
              <a:sym typeface="Times New Roman"/>
            </a:endParaRPr>
          </a:p>
          <a:p>
            <a:pPr indent="-177800" lvl="0" marL="187960" marR="0" rtl="0" algn="l">
              <a:lnSpc>
                <a:spcPct val="100000"/>
              </a:lnSpc>
              <a:spcBef>
                <a:spcPts val="66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Blocked --&gt; Ready</a:t>
            </a:r>
            <a:endParaRPr sz="2800">
              <a:solidFill>
                <a:schemeClr val="dk1"/>
              </a:solidFill>
              <a:latin typeface="Times New Roman"/>
              <a:ea typeface="Times New Roman"/>
              <a:cs typeface="Times New Roman"/>
              <a:sym typeface="Times New Roman"/>
            </a:endParaRPr>
          </a:p>
          <a:p>
            <a:pPr indent="-488950" lvl="1" marL="873760" marR="0" rtl="0" algn="l">
              <a:lnSpc>
                <a:spcPct val="100000"/>
              </a:lnSpc>
              <a:spcBef>
                <a:spcPts val="24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When the event for which it was waiting occurs</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911225" y="422044"/>
            <a:ext cx="43230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suspension</a:t>
            </a:r>
            <a:endParaRPr sz="4400">
              <a:latin typeface="Times New Roman"/>
              <a:ea typeface="Times New Roman"/>
              <a:cs typeface="Times New Roman"/>
              <a:sym typeface="Times New Roman"/>
            </a:endParaRPr>
          </a:p>
        </p:txBody>
      </p:sp>
      <p:sp>
        <p:nvSpPr>
          <p:cNvPr id="200" name="Google Shape;200;p19"/>
          <p:cNvSpPr txBox="1"/>
          <p:nvPr/>
        </p:nvSpPr>
        <p:spPr>
          <a:xfrm>
            <a:off x="964547" y="1066800"/>
            <a:ext cx="10306050" cy="4795520"/>
          </a:xfrm>
          <a:prstGeom prst="rect">
            <a:avLst/>
          </a:prstGeom>
          <a:noFill/>
          <a:ln>
            <a:noFill/>
          </a:ln>
        </p:spPr>
        <p:txBody>
          <a:bodyPr anchorCtr="0" anchor="t" bIns="0" lIns="0" spcFirstLastPara="1" rIns="0" wrap="square" tIns="63500">
            <a:spAutoFit/>
          </a:bodyPr>
          <a:lstStyle/>
          <a:p>
            <a:pPr indent="-290194" lvl="0" marL="302260" marR="10795"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Many OS are built around (Ready, Running, Blocked) states. But  there is one more state that may aid in the operation of an OS -  suspended state.</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290194" lvl="0" marL="302260" marR="5080" rtl="0" algn="just">
              <a:lnSpc>
                <a:spcPct val="9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When none of the processes occupying the main memory is in a  Ready state, OS swaps one of the blocked processes out onto to the  Suspend queue.</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10795" rtl="0" algn="just">
              <a:lnSpc>
                <a:spcPct val="9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When a Suspended process is ready to run it moves into “Ready,  Suspend” queue. Thus we have two more state: Blocked_Suspend,  Ready_Suspend.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912813" y="422044"/>
            <a:ext cx="195008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Syllabus</a:t>
            </a:r>
            <a:endParaRPr sz="4400">
              <a:latin typeface="Times New Roman"/>
              <a:ea typeface="Times New Roman"/>
              <a:cs typeface="Times New Roman"/>
              <a:sym typeface="Times New Roman"/>
            </a:endParaRPr>
          </a:p>
        </p:txBody>
      </p:sp>
      <p:sp>
        <p:nvSpPr>
          <p:cNvPr id="100" name="Google Shape;100;p2"/>
          <p:cNvSpPr/>
          <p:nvPr/>
        </p:nvSpPr>
        <p:spPr>
          <a:xfrm>
            <a:off x="1022479" y="1930493"/>
            <a:ext cx="10294015" cy="585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1" name="Google Shape;101;p2"/>
          <p:cNvSpPr/>
          <p:nvPr/>
        </p:nvSpPr>
        <p:spPr>
          <a:xfrm>
            <a:off x="1022479" y="2516231"/>
            <a:ext cx="10320545" cy="29147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911225" y="422044"/>
            <a:ext cx="62153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suspension (contd.)</a:t>
            </a:r>
            <a:endParaRPr sz="4400">
              <a:latin typeface="Times New Roman"/>
              <a:ea typeface="Times New Roman"/>
              <a:cs typeface="Times New Roman"/>
              <a:sym typeface="Times New Roman"/>
            </a:endParaRPr>
          </a:p>
        </p:txBody>
      </p:sp>
      <p:sp>
        <p:nvSpPr>
          <p:cNvPr id="206" name="Google Shape;206;p20"/>
          <p:cNvSpPr txBox="1"/>
          <p:nvPr/>
        </p:nvSpPr>
        <p:spPr>
          <a:xfrm>
            <a:off x="964547" y="1653438"/>
            <a:ext cx="10297795" cy="3652520"/>
          </a:xfrm>
          <a:prstGeom prst="rect">
            <a:avLst/>
          </a:prstGeom>
          <a:noFill/>
          <a:ln>
            <a:noFill/>
          </a:ln>
        </p:spPr>
        <p:txBody>
          <a:bodyPr anchorCtr="0" anchor="t" bIns="0" lIns="0" spcFirstLastPara="1" rIns="0" wrap="square" tIns="63500">
            <a:spAutoFit/>
          </a:bodyPr>
          <a:lstStyle/>
          <a:p>
            <a:pPr indent="-290194" lvl="0" marL="302260" marR="48895" rtl="0" algn="l">
              <a:lnSpc>
                <a:spcPct val="107142"/>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Blocked_suspend:	</a:t>
            </a:r>
            <a:r>
              <a:rPr lang="en-US" sz="2800">
                <a:solidFill>
                  <a:schemeClr val="dk1"/>
                </a:solidFill>
                <a:latin typeface="Times New Roman"/>
                <a:ea typeface="Times New Roman"/>
                <a:cs typeface="Times New Roman"/>
                <a:sym typeface="Times New Roman"/>
              </a:rPr>
              <a:t>The	process	is	in	the	secondary	memory	and  awaiting an event.</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42545" rtl="0" algn="l">
              <a:lnSpc>
                <a:spcPct val="108928"/>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Ready_suspend:	</a:t>
            </a:r>
            <a:r>
              <a:rPr lang="en-US" sz="2800">
                <a:solidFill>
                  <a:schemeClr val="dk1"/>
                </a:solidFill>
                <a:latin typeface="Times New Roman"/>
                <a:ea typeface="Times New Roman"/>
                <a:cs typeface="Times New Roman"/>
                <a:sym typeface="Times New Roman"/>
              </a:rPr>
              <a:t>The	process	is	in	the	secondary	memory	but	is  available for execution as soon as it is loaded into the main memory.</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4350">
              <a:solidFill>
                <a:schemeClr val="dk1"/>
              </a:solidFill>
              <a:latin typeface="Times New Roman"/>
              <a:ea typeface="Times New Roman"/>
              <a:cs typeface="Times New Roman"/>
              <a:sym typeface="Times New Roman"/>
            </a:endParaRPr>
          </a:p>
          <a:p>
            <a:pPr indent="-290194" lvl="0" marL="302260" marR="5080"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Observe	on	what	condition	does	a	state	transition	take	place?	What  are the possible state transitions?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1"/>
          <p:cNvPicPr preferRelativeResize="0"/>
          <p:nvPr/>
        </p:nvPicPr>
        <p:blipFill rotWithShape="1">
          <a:blip r:embed="rId3">
            <a:alphaModFix/>
          </a:blip>
          <a:srcRect b="0" l="0" r="0" t="0"/>
          <a:stretch/>
        </p:blipFill>
        <p:spPr>
          <a:xfrm>
            <a:off x="1905000" y="457200"/>
            <a:ext cx="7848599" cy="5562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911225" y="422044"/>
            <a:ext cx="660844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Control Block (PCB)</a:t>
            </a:r>
            <a:endParaRPr sz="4400">
              <a:latin typeface="Times New Roman"/>
              <a:ea typeface="Times New Roman"/>
              <a:cs typeface="Times New Roman"/>
              <a:sym typeface="Times New Roman"/>
            </a:endParaRPr>
          </a:p>
        </p:txBody>
      </p:sp>
      <p:sp>
        <p:nvSpPr>
          <p:cNvPr id="217" name="Google Shape;217;p22"/>
          <p:cNvSpPr txBox="1"/>
          <p:nvPr/>
        </p:nvSpPr>
        <p:spPr>
          <a:xfrm>
            <a:off x="964547" y="1653439"/>
            <a:ext cx="6157595" cy="4033520"/>
          </a:xfrm>
          <a:prstGeom prst="rect">
            <a:avLst/>
          </a:prstGeom>
          <a:noFill/>
          <a:ln>
            <a:noFill/>
          </a:ln>
        </p:spPr>
        <p:txBody>
          <a:bodyPr anchorCtr="0" anchor="t" bIns="0" lIns="0" spcFirstLastPara="1" rIns="0" wrap="square" tIns="63500">
            <a:spAutoFit/>
          </a:bodyPr>
          <a:lstStyle/>
          <a:p>
            <a:pPr indent="-290194" lvl="0" marL="3022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Process Control Block is a data  structure maintained by the Operating  System for every process.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10160" rtl="0" algn="just">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PCB is identified by an integer  process ID (PID).</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5715" rtl="0" algn="just">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PCB keeps all the information needed  to keep track of a process</a:t>
            </a:r>
            <a:endParaRPr sz="2800">
              <a:solidFill>
                <a:schemeClr val="dk1"/>
              </a:solidFill>
              <a:latin typeface="Times New Roman"/>
              <a:ea typeface="Times New Roman"/>
              <a:cs typeface="Times New Roman"/>
              <a:sym typeface="Times New Roman"/>
            </a:endParaRPr>
          </a:p>
        </p:txBody>
      </p:sp>
      <p:sp>
        <p:nvSpPr>
          <p:cNvPr id="218" name="Google Shape;218;p22"/>
          <p:cNvSpPr/>
          <p:nvPr/>
        </p:nvSpPr>
        <p:spPr>
          <a:xfrm>
            <a:off x="7682345" y="608470"/>
            <a:ext cx="4038599" cy="60001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911225" y="422044"/>
            <a:ext cx="12496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Cont.</a:t>
            </a:r>
            <a:endParaRPr sz="4400">
              <a:latin typeface="Times New Roman"/>
              <a:ea typeface="Times New Roman"/>
              <a:cs typeface="Times New Roman"/>
              <a:sym typeface="Times New Roman"/>
            </a:endParaRPr>
          </a:p>
        </p:txBody>
      </p:sp>
      <p:sp>
        <p:nvSpPr>
          <p:cNvPr id="224" name="Google Shape;224;p23"/>
          <p:cNvSpPr/>
          <p:nvPr/>
        </p:nvSpPr>
        <p:spPr>
          <a:xfrm>
            <a:off x="838200" y="1170676"/>
            <a:ext cx="10515599" cy="44681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aphicFrame>
        <p:nvGraphicFramePr>
          <p:cNvPr id="225" name="Google Shape;225;p23"/>
          <p:cNvGraphicFramePr/>
          <p:nvPr/>
        </p:nvGraphicFramePr>
        <p:xfrm>
          <a:off x="833437" y="1143000"/>
          <a:ext cx="3000000" cy="3000000"/>
        </p:xfrm>
        <a:graphic>
          <a:graphicData uri="http://schemas.openxmlformats.org/drawingml/2006/table">
            <a:tbl>
              <a:tblPr bandRow="1" firstRow="1">
                <a:noFill/>
                <a:tableStyleId>{336DE9C4-7A92-4D17-BBAF-C3E26CB3ACBF}</a:tableStyleId>
              </a:tblPr>
              <a:tblGrid>
                <a:gridCol w="956950"/>
                <a:gridCol w="9558650"/>
              </a:tblGrid>
              <a:tr h="466750">
                <a:tc>
                  <a:txBody>
                    <a:bodyPr/>
                    <a:lstStyle/>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S.N.</a:t>
                      </a:r>
                      <a:endParaRPr sz="2400" u="none" cap="none" strike="noStrike">
                        <a:latin typeface="Calibri"/>
                        <a:ea typeface="Calibri"/>
                        <a:cs typeface="Calibri"/>
                        <a:sym typeface="Calibri"/>
                      </a:endParaRPr>
                    </a:p>
                  </a:txBody>
                  <a:tcPr marT="400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Information &amp; Description</a:t>
                      </a:r>
                      <a:endParaRPr sz="2400" u="none" cap="none" strike="noStrike">
                        <a:latin typeface="Calibri"/>
                        <a:ea typeface="Calibri"/>
                        <a:cs typeface="Calibri"/>
                        <a:sym typeface="Calibri"/>
                      </a:endParaRPr>
                    </a:p>
                  </a:txBody>
                  <a:tcPr marT="400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r>
              <a:tr h="1320500">
                <a:tc>
                  <a:txBody>
                    <a:bodyPr/>
                    <a:lstStyle/>
                    <a:p>
                      <a:pPr indent="0" lvl="0" marL="0" marR="0" rtl="0" algn="l">
                        <a:lnSpc>
                          <a:spcPct val="100000"/>
                        </a:lnSpc>
                        <a:spcBef>
                          <a:spcPts val="0"/>
                        </a:spcBef>
                        <a:spcAft>
                          <a:spcPts val="0"/>
                        </a:spcAft>
                        <a:buNone/>
                      </a:pPr>
                      <a:r>
                        <a:t/>
                      </a:r>
                      <a:endParaRPr sz="31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1</a:t>
                      </a:r>
                      <a:endParaRPr sz="2400" u="none" cap="none" strike="noStrike">
                        <a:latin typeface="Calibri"/>
                        <a:ea typeface="Calibri"/>
                        <a:cs typeface="Calibri"/>
                        <a:sym typeface="Calibri"/>
                      </a:endParaRPr>
                    </a:p>
                  </a:txBody>
                  <a:tcPr marT="697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c>
                  <a:txBody>
                    <a:bodyPr/>
                    <a:lstStyle/>
                    <a:p>
                      <a:pPr indent="0" lvl="0" marL="28575" marR="0" rtl="0" algn="l">
                        <a:lnSpc>
                          <a:spcPct val="119375"/>
                        </a:lnSpc>
                        <a:spcBef>
                          <a:spcPts val="0"/>
                        </a:spcBef>
                        <a:spcAft>
                          <a:spcPts val="0"/>
                        </a:spcAft>
                        <a:buNone/>
                      </a:pPr>
                      <a:r>
                        <a:rPr b="1" lang="en-US" sz="2400" u="none" cap="none" strike="noStrike">
                          <a:latin typeface="Calibri"/>
                          <a:ea typeface="Calibri"/>
                          <a:cs typeface="Calibri"/>
                          <a:sym typeface="Calibri"/>
                        </a:rPr>
                        <a:t>Process State</a:t>
                      </a:r>
                      <a:endParaRPr sz="2400" u="none" cap="none" strike="noStrike">
                        <a:latin typeface="Calibri"/>
                        <a:ea typeface="Calibri"/>
                        <a:cs typeface="Calibri"/>
                        <a:sym typeface="Calibri"/>
                      </a:endParaRPr>
                    </a:p>
                    <a:p>
                      <a:pPr indent="0" lvl="0" marL="28575" marR="111125" rtl="0" algn="l">
                        <a:lnSpc>
                          <a:spcPct val="118750"/>
                        </a:lnSpc>
                        <a:spcBef>
                          <a:spcPts val="105"/>
                        </a:spcBef>
                        <a:spcAft>
                          <a:spcPts val="0"/>
                        </a:spcAft>
                        <a:buNone/>
                      </a:pPr>
                      <a:r>
                        <a:rPr lang="en-US" sz="2400" u="none" cap="none" strike="noStrike">
                          <a:latin typeface="Calibri"/>
                          <a:ea typeface="Calibri"/>
                          <a:cs typeface="Calibri"/>
                          <a:sym typeface="Calibri"/>
                        </a:rPr>
                        <a:t>The current state of the process i.e., whether it is ready, running, waiting, or  whatever.</a:t>
                      </a:r>
                      <a:endParaRPr sz="2400" u="none" cap="none" strike="noStrike">
                        <a:latin typeface="Calibri"/>
                        <a:ea typeface="Calibri"/>
                        <a:cs typeface="Calibri"/>
                        <a:sym typeface="Calibri"/>
                      </a:endParaRPr>
                    </a:p>
                  </a:txBody>
                  <a:tcPr marT="10477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r>
              <a:tr h="893625">
                <a:tc>
                  <a:txBody>
                    <a:bodyPr/>
                    <a:lstStyle/>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2</a:t>
                      </a:r>
                      <a:endParaRPr sz="2400" u="none" cap="none" strike="noStrike">
                        <a:latin typeface="Calibri"/>
                        <a:ea typeface="Calibri"/>
                        <a:cs typeface="Calibri"/>
                        <a:sym typeface="Calibri"/>
                      </a:endParaRPr>
                    </a:p>
                  </a:txBody>
                  <a:tcPr marT="25337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c>
                  <a:txBody>
                    <a:bodyPr/>
                    <a:lstStyle/>
                    <a:p>
                      <a:pPr indent="0" lvl="0" marL="28575" marR="0" rtl="0" algn="l">
                        <a:lnSpc>
                          <a:spcPct val="119375"/>
                        </a:lnSpc>
                        <a:spcBef>
                          <a:spcPts val="0"/>
                        </a:spcBef>
                        <a:spcAft>
                          <a:spcPts val="0"/>
                        </a:spcAft>
                        <a:buNone/>
                      </a:pPr>
                      <a:r>
                        <a:rPr b="1" lang="en-US" sz="2400" u="none" cap="none" strike="noStrike">
                          <a:latin typeface="Calibri"/>
                          <a:ea typeface="Calibri"/>
                          <a:cs typeface="Calibri"/>
                          <a:sym typeface="Calibri"/>
                        </a:rPr>
                        <a:t>Process privileges</a:t>
                      </a:r>
                      <a:endParaRPr sz="2400" u="none" cap="none" strike="noStrike">
                        <a:latin typeface="Calibri"/>
                        <a:ea typeface="Calibri"/>
                        <a:cs typeface="Calibri"/>
                        <a:sym typeface="Calibri"/>
                      </a:endParaRPr>
                    </a:p>
                    <a:p>
                      <a:pPr indent="0" lvl="0" marL="28575" marR="0" rtl="0" algn="l">
                        <a:lnSpc>
                          <a:spcPct val="119375"/>
                        </a:lnSpc>
                        <a:spcBef>
                          <a:spcPts val="0"/>
                        </a:spcBef>
                        <a:spcAft>
                          <a:spcPts val="0"/>
                        </a:spcAft>
                        <a:buNone/>
                      </a:pPr>
                      <a:r>
                        <a:rPr lang="en-US" sz="2400" u="none" cap="none" strike="noStrike">
                          <a:latin typeface="Calibri"/>
                          <a:ea typeface="Calibri"/>
                          <a:cs typeface="Calibri"/>
                          <a:sym typeface="Calibri"/>
                        </a:rPr>
                        <a:t>This is required to allow/disallow access to system resources.</a:t>
                      </a:r>
                      <a:endParaRPr sz="2400" u="none" cap="none" strike="noStrike">
                        <a:latin typeface="Calibri"/>
                        <a:ea typeface="Calibri"/>
                        <a:cs typeface="Calibri"/>
                        <a:sym typeface="Calibri"/>
                      </a:endParaRPr>
                    </a:p>
                  </a:txBody>
                  <a:tcPr marT="72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r>
              <a:tr h="893625">
                <a:tc>
                  <a:txBody>
                    <a:bodyPr/>
                    <a:lstStyle/>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3</a:t>
                      </a:r>
                      <a:endParaRPr sz="2400" u="none" cap="none" strike="noStrike">
                        <a:latin typeface="Calibri"/>
                        <a:ea typeface="Calibri"/>
                        <a:cs typeface="Calibri"/>
                        <a:sym typeface="Calibri"/>
                      </a:endParaRPr>
                    </a:p>
                  </a:txBody>
                  <a:tcPr marT="25337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c>
                  <a:txBody>
                    <a:bodyPr/>
                    <a:lstStyle/>
                    <a:p>
                      <a:pPr indent="0" lvl="0" marL="28575" marR="0" rtl="0" algn="l">
                        <a:lnSpc>
                          <a:spcPct val="119375"/>
                        </a:lnSpc>
                        <a:spcBef>
                          <a:spcPts val="0"/>
                        </a:spcBef>
                        <a:spcAft>
                          <a:spcPts val="0"/>
                        </a:spcAft>
                        <a:buNone/>
                      </a:pPr>
                      <a:r>
                        <a:rPr b="1" lang="en-US" sz="2400" u="none" cap="none" strike="noStrike">
                          <a:latin typeface="Calibri"/>
                          <a:ea typeface="Calibri"/>
                          <a:cs typeface="Calibri"/>
                          <a:sym typeface="Calibri"/>
                        </a:rPr>
                        <a:t>Process ID</a:t>
                      </a:r>
                      <a:endParaRPr sz="2400" u="none" cap="none" strike="noStrike">
                        <a:latin typeface="Calibri"/>
                        <a:ea typeface="Calibri"/>
                        <a:cs typeface="Calibri"/>
                        <a:sym typeface="Calibri"/>
                      </a:endParaRPr>
                    </a:p>
                    <a:p>
                      <a:pPr indent="0" lvl="0" marL="28575" marR="0" rtl="0" algn="l">
                        <a:lnSpc>
                          <a:spcPct val="119375"/>
                        </a:lnSpc>
                        <a:spcBef>
                          <a:spcPts val="0"/>
                        </a:spcBef>
                        <a:spcAft>
                          <a:spcPts val="0"/>
                        </a:spcAft>
                        <a:buNone/>
                      </a:pPr>
                      <a:r>
                        <a:rPr lang="en-US" sz="2400" u="none" cap="none" strike="noStrike">
                          <a:latin typeface="Calibri"/>
                          <a:ea typeface="Calibri"/>
                          <a:cs typeface="Calibri"/>
                          <a:sym typeface="Calibri"/>
                        </a:rPr>
                        <a:t>Unique identification for each of the process in the operating system.</a:t>
                      </a:r>
                      <a:endParaRPr sz="2400" u="none" cap="none" strike="noStrike">
                        <a:latin typeface="Calibri"/>
                        <a:ea typeface="Calibri"/>
                        <a:cs typeface="Calibri"/>
                        <a:sym typeface="Calibri"/>
                      </a:endParaRPr>
                    </a:p>
                  </a:txBody>
                  <a:tcPr marT="72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r>
              <a:tr h="893625">
                <a:tc>
                  <a:txBody>
                    <a:bodyPr/>
                    <a:lstStyle/>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4</a:t>
                      </a:r>
                      <a:endParaRPr sz="2400" u="none" cap="none" strike="noStrike">
                        <a:latin typeface="Calibri"/>
                        <a:ea typeface="Calibri"/>
                        <a:cs typeface="Calibri"/>
                        <a:sym typeface="Calibri"/>
                      </a:endParaRPr>
                    </a:p>
                  </a:txBody>
                  <a:tcPr marT="25337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c>
                  <a:txBody>
                    <a:bodyPr/>
                    <a:lstStyle/>
                    <a:p>
                      <a:pPr indent="0" lvl="0" marL="28575" marR="0" rtl="0" algn="l">
                        <a:lnSpc>
                          <a:spcPct val="119375"/>
                        </a:lnSpc>
                        <a:spcBef>
                          <a:spcPts val="0"/>
                        </a:spcBef>
                        <a:spcAft>
                          <a:spcPts val="0"/>
                        </a:spcAft>
                        <a:buNone/>
                      </a:pPr>
                      <a:r>
                        <a:rPr b="1" lang="en-US" sz="2400" u="none" cap="none" strike="noStrike">
                          <a:latin typeface="Calibri"/>
                          <a:ea typeface="Calibri"/>
                          <a:cs typeface="Calibri"/>
                          <a:sym typeface="Calibri"/>
                        </a:rPr>
                        <a:t>Pointer</a:t>
                      </a:r>
                      <a:endParaRPr sz="2400" u="none" cap="none" strike="noStrike">
                        <a:latin typeface="Calibri"/>
                        <a:ea typeface="Calibri"/>
                        <a:cs typeface="Calibri"/>
                        <a:sym typeface="Calibri"/>
                      </a:endParaRPr>
                    </a:p>
                    <a:p>
                      <a:pPr indent="0" lvl="0" marL="28575" marR="0" rtl="0" algn="l">
                        <a:lnSpc>
                          <a:spcPct val="119375"/>
                        </a:lnSpc>
                        <a:spcBef>
                          <a:spcPts val="0"/>
                        </a:spcBef>
                        <a:spcAft>
                          <a:spcPts val="0"/>
                        </a:spcAft>
                        <a:buNone/>
                      </a:pPr>
                      <a:r>
                        <a:rPr lang="en-US" sz="2400" u="none" cap="none" strike="noStrike">
                          <a:latin typeface="Calibri"/>
                          <a:ea typeface="Calibri"/>
                          <a:cs typeface="Calibri"/>
                          <a:sym typeface="Calibri"/>
                        </a:rPr>
                        <a:t>A pointer to parent process.</a:t>
                      </a:r>
                      <a:endParaRPr sz="2400" u="none" cap="none" strike="noStrike">
                        <a:latin typeface="Calibri"/>
                        <a:ea typeface="Calibri"/>
                        <a:cs typeface="Calibri"/>
                        <a:sym typeface="Calibri"/>
                      </a:endParaRPr>
                    </a:p>
                  </a:txBody>
                  <a:tcPr marT="72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aphicFrame>
        <p:nvGraphicFramePr>
          <p:cNvPr id="230" name="Google Shape;230;p24"/>
          <p:cNvGraphicFramePr/>
          <p:nvPr/>
        </p:nvGraphicFramePr>
        <p:xfrm>
          <a:off x="798800" y="152400"/>
          <a:ext cx="3000000" cy="3000000"/>
        </p:xfrm>
        <a:graphic>
          <a:graphicData uri="http://schemas.openxmlformats.org/drawingml/2006/table">
            <a:tbl>
              <a:tblPr bandRow="1" firstRow="1">
                <a:noFill/>
                <a:tableStyleId>{336DE9C4-7A92-4D17-BBAF-C3E26CB3ACBF}</a:tableStyleId>
              </a:tblPr>
              <a:tblGrid>
                <a:gridCol w="974725"/>
                <a:gridCol w="9735175"/>
              </a:tblGrid>
              <a:tr h="1114575">
                <a:tc>
                  <a:txBody>
                    <a:bodyPr/>
                    <a:lstStyle/>
                    <a:p>
                      <a:pPr indent="0" lvl="0" marL="0" marR="0" rtl="0" algn="l">
                        <a:lnSpc>
                          <a:spcPct val="100000"/>
                        </a:lnSpc>
                        <a:spcBef>
                          <a:spcPts val="0"/>
                        </a:spcBef>
                        <a:spcAft>
                          <a:spcPts val="0"/>
                        </a:spcAft>
                        <a:buNone/>
                      </a:pPr>
                      <a:r>
                        <a:t/>
                      </a:r>
                      <a:endParaRPr sz="26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5</a:t>
                      </a:r>
                      <a:endParaRPr sz="2400" u="none" cap="none" strike="noStrike">
                        <a:latin typeface="Calibri"/>
                        <a:ea typeface="Calibri"/>
                        <a:cs typeface="Calibri"/>
                        <a:sym typeface="Calibri"/>
                      </a:endParaRPr>
                    </a:p>
                  </a:txBody>
                  <a:tcPr marT="62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c>
                  <a:txBody>
                    <a:bodyPr/>
                    <a:lstStyle/>
                    <a:p>
                      <a:pPr indent="0" lvl="0" marL="27940" marR="0" rtl="0" algn="l">
                        <a:lnSpc>
                          <a:spcPct val="124565"/>
                        </a:lnSpc>
                        <a:spcBef>
                          <a:spcPts val="0"/>
                        </a:spcBef>
                        <a:spcAft>
                          <a:spcPts val="0"/>
                        </a:spcAft>
                        <a:buNone/>
                      </a:pPr>
                      <a:r>
                        <a:rPr b="1" lang="en-US" sz="2300" u="none" cap="none" strike="noStrike">
                          <a:latin typeface="Calibri"/>
                          <a:ea typeface="Calibri"/>
                          <a:cs typeface="Calibri"/>
                          <a:sym typeface="Calibri"/>
                        </a:rPr>
                        <a:t>Program Counter</a:t>
                      </a:r>
                      <a:endParaRPr sz="2300" u="none" cap="none" strike="noStrike">
                        <a:latin typeface="Calibri"/>
                        <a:ea typeface="Calibri"/>
                        <a:cs typeface="Calibri"/>
                        <a:sym typeface="Calibri"/>
                      </a:endParaRPr>
                    </a:p>
                    <a:p>
                      <a:pPr indent="0" lvl="0" marL="27940" marR="739140" rtl="0" algn="l">
                        <a:lnSpc>
                          <a:spcPct val="118750"/>
                        </a:lnSpc>
                        <a:spcBef>
                          <a:spcPts val="105"/>
                        </a:spcBef>
                        <a:spcAft>
                          <a:spcPts val="0"/>
                        </a:spcAft>
                        <a:buNone/>
                      </a:pPr>
                      <a:r>
                        <a:rPr lang="en-US" sz="2300" u="none" cap="none" strike="noStrike">
                          <a:latin typeface="Calibri"/>
                          <a:ea typeface="Calibri"/>
                          <a:cs typeface="Calibri"/>
                          <a:sym typeface="Calibri"/>
                        </a:rPr>
                        <a:t>Program Counter is a pointer to the address of the next instruction to be  executed for this process</a:t>
                      </a:r>
                      <a:r>
                        <a:rPr lang="en-US" sz="2400" u="none" cap="none" strike="noStrike">
                          <a:latin typeface="Calibri"/>
                          <a:ea typeface="Calibri"/>
                          <a:cs typeface="Calibri"/>
                          <a:sym typeface="Calibri"/>
                        </a:rPr>
                        <a:t>.</a:t>
                      </a:r>
                      <a:endParaRPr sz="2400" u="none" cap="none" strike="noStrike">
                        <a:latin typeface="Calibri"/>
                        <a:ea typeface="Calibri"/>
                        <a:cs typeface="Calibri"/>
                        <a:sym typeface="Calibri"/>
                      </a:endParaRPr>
                    </a:p>
                  </a:txBody>
                  <a:tcPr marT="25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r>
              <a:tr h="1114575">
                <a:tc>
                  <a:txBody>
                    <a:bodyPr/>
                    <a:lstStyle/>
                    <a:p>
                      <a:pPr indent="0" lvl="0" marL="0" marR="0" rtl="0" algn="l">
                        <a:lnSpc>
                          <a:spcPct val="100000"/>
                        </a:lnSpc>
                        <a:spcBef>
                          <a:spcPts val="0"/>
                        </a:spcBef>
                        <a:spcAft>
                          <a:spcPts val="0"/>
                        </a:spcAft>
                        <a:buNone/>
                      </a:pPr>
                      <a:r>
                        <a:t/>
                      </a:r>
                      <a:endParaRPr sz="26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6</a:t>
                      </a:r>
                      <a:endParaRPr sz="2400" u="none" cap="none" strike="noStrike">
                        <a:latin typeface="Calibri"/>
                        <a:ea typeface="Calibri"/>
                        <a:cs typeface="Calibri"/>
                        <a:sym typeface="Calibri"/>
                      </a:endParaRPr>
                    </a:p>
                  </a:txBody>
                  <a:tcPr marT="62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c>
                  <a:txBody>
                    <a:bodyPr/>
                    <a:lstStyle/>
                    <a:p>
                      <a:pPr indent="0" lvl="0" marL="27940" marR="0" rtl="0" algn="l">
                        <a:lnSpc>
                          <a:spcPct val="119375"/>
                        </a:lnSpc>
                        <a:spcBef>
                          <a:spcPts val="0"/>
                        </a:spcBef>
                        <a:spcAft>
                          <a:spcPts val="0"/>
                        </a:spcAft>
                        <a:buNone/>
                      </a:pPr>
                      <a:r>
                        <a:rPr b="1" lang="en-US" sz="2400" u="none" cap="none" strike="noStrike">
                          <a:latin typeface="Calibri"/>
                          <a:ea typeface="Calibri"/>
                          <a:cs typeface="Calibri"/>
                          <a:sym typeface="Calibri"/>
                        </a:rPr>
                        <a:t>CPU registers</a:t>
                      </a:r>
                      <a:endParaRPr sz="2400" u="none" cap="none" strike="noStrike">
                        <a:latin typeface="Calibri"/>
                        <a:ea typeface="Calibri"/>
                        <a:cs typeface="Calibri"/>
                        <a:sym typeface="Calibri"/>
                      </a:endParaRPr>
                    </a:p>
                    <a:p>
                      <a:pPr indent="0" lvl="0" marL="27940" marR="767080" rtl="0" algn="l">
                        <a:lnSpc>
                          <a:spcPct val="118750"/>
                        </a:lnSpc>
                        <a:spcBef>
                          <a:spcPts val="105"/>
                        </a:spcBef>
                        <a:spcAft>
                          <a:spcPts val="0"/>
                        </a:spcAft>
                        <a:buNone/>
                      </a:pPr>
                      <a:r>
                        <a:rPr lang="en-US" sz="2400" u="none" cap="none" strike="noStrike">
                          <a:latin typeface="Calibri"/>
                          <a:ea typeface="Calibri"/>
                          <a:cs typeface="Calibri"/>
                          <a:sym typeface="Calibri"/>
                        </a:rPr>
                        <a:t>Various CPU registers where process need to be stored for execution for  running state.</a:t>
                      </a:r>
                      <a:endParaRPr sz="2400" u="none" cap="none" strike="noStrike">
                        <a:latin typeface="Calibri"/>
                        <a:ea typeface="Calibri"/>
                        <a:cs typeface="Calibri"/>
                        <a:sym typeface="Calibri"/>
                      </a:endParaRPr>
                    </a:p>
                  </a:txBody>
                  <a:tcPr marT="25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r>
              <a:tr h="1114575">
                <a:tc>
                  <a:txBody>
                    <a:bodyPr/>
                    <a:lstStyle/>
                    <a:p>
                      <a:pPr indent="0" lvl="0" marL="0" marR="0" rtl="0" algn="l">
                        <a:lnSpc>
                          <a:spcPct val="100000"/>
                        </a:lnSpc>
                        <a:spcBef>
                          <a:spcPts val="0"/>
                        </a:spcBef>
                        <a:spcAft>
                          <a:spcPts val="0"/>
                        </a:spcAft>
                        <a:buNone/>
                      </a:pPr>
                      <a:r>
                        <a:t/>
                      </a:r>
                      <a:endParaRPr sz="26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7</a:t>
                      </a:r>
                      <a:endParaRPr sz="2400" u="none" cap="none" strike="noStrike">
                        <a:latin typeface="Calibri"/>
                        <a:ea typeface="Calibri"/>
                        <a:cs typeface="Calibri"/>
                        <a:sym typeface="Calibri"/>
                      </a:endParaRPr>
                    </a:p>
                  </a:txBody>
                  <a:tcPr marT="62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c>
                  <a:txBody>
                    <a:bodyPr/>
                    <a:lstStyle/>
                    <a:p>
                      <a:pPr indent="0" lvl="0" marL="27940" marR="0" rtl="0" algn="l">
                        <a:lnSpc>
                          <a:spcPct val="119375"/>
                        </a:lnSpc>
                        <a:spcBef>
                          <a:spcPts val="0"/>
                        </a:spcBef>
                        <a:spcAft>
                          <a:spcPts val="0"/>
                        </a:spcAft>
                        <a:buNone/>
                      </a:pPr>
                      <a:r>
                        <a:rPr b="1" lang="en-US" sz="2400" u="none" cap="none" strike="noStrike">
                          <a:latin typeface="Calibri"/>
                          <a:ea typeface="Calibri"/>
                          <a:cs typeface="Calibri"/>
                          <a:sym typeface="Calibri"/>
                        </a:rPr>
                        <a:t>CPU Scheduling Information</a:t>
                      </a:r>
                      <a:endParaRPr sz="2400" u="none" cap="none" strike="noStrike">
                        <a:latin typeface="Calibri"/>
                        <a:ea typeface="Calibri"/>
                        <a:cs typeface="Calibri"/>
                        <a:sym typeface="Calibri"/>
                      </a:endParaRPr>
                    </a:p>
                    <a:p>
                      <a:pPr indent="0" lvl="0" marL="27940" marR="1040130" rtl="0" algn="l">
                        <a:lnSpc>
                          <a:spcPct val="118750"/>
                        </a:lnSpc>
                        <a:spcBef>
                          <a:spcPts val="105"/>
                        </a:spcBef>
                        <a:spcAft>
                          <a:spcPts val="0"/>
                        </a:spcAft>
                        <a:buNone/>
                      </a:pPr>
                      <a:r>
                        <a:rPr lang="en-US" sz="2400" u="none" cap="none" strike="noStrike">
                          <a:latin typeface="Calibri"/>
                          <a:ea typeface="Calibri"/>
                          <a:cs typeface="Calibri"/>
                          <a:sym typeface="Calibri"/>
                        </a:rPr>
                        <a:t>Process priority and other scheduling information which is required to  schedule the process.</a:t>
                      </a:r>
                      <a:endParaRPr sz="2400" u="none" cap="none" strike="noStrike">
                        <a:latin typeface="Calibri"/>
                        <a:ea typeface="Calibri"/>
                        <a:cs typeface="Calibri"/>
                        <a:sym typeface="Calibri"/>
                      </a:endParaRPr>
                    </a:p>
                  </a:txBody>
                  <a:tcPr marT="25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r>
              <a:tr h="1114575">
                <a:tc>
                  <a:txBody>
                    <a:bodyPr/>
                    <a:lstStyle/>
                    <a:p>
                      <a:pPr indent="0" lvl="0" marL="0" marR="0" rtl="0" algn="l">
                        <a:lnSpc>
                          <a:spcPct val="100000"/>
                        </a:lnSpc>
                        <a:spcBef>
                          <a:spcPts val="0"/>
                        </a:spcBef>
                        <a:spcAft>
                          <a:spcPts val="0"/>
                        </a:spcAft>
                        <a:buNone/>
                      </a:pPr>
                      <a:r>
                        <a:t/>
                      </a:r>
                      <a:endParaRPr sz="26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8</a:t>
                      </a:r>
                      <a:endParaRPr sz="2400" u="none" cap="none" strike="noStrike">
                        <a:latin typeface="Calibri"/>
                        <a:ea typeface="Calibri"/>
                        <a:cs typeface="Calibri"/>
                        <a:sym typeface="Calibri"/>
                      </a:endParaRPr>
                    </a:p>
                  </a:txBody>
                  <a:tcPr marT="62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c>
                  <a:txBody>
                    <a:bodyPr/>
                    <a:lstStyle/>
                    <a:p>
                      <a:pPr indent="0" lvl="0" marL="27940" marR="0" rtl="0" algn="l">
                        <a:lnSpc>
                          <a:spcPct val="119375"/>
                        </a:lnSpc>
                        <a:spcBef>
                          <a:spcPts val="0"/>
                        </a:spcBef>
                        <a:spcAft>
                          <a:spcPts val="0"/>
                        </a:spcAft>
                        <a:buNone/>
                      </a:pPr>
                      <a:r>
                        <a:rPr b="1" lang="en-US" sz="2400" u="none" cap="none" strike="noStrike">
                          <a:latin typeface="Calibri"/>
                          <a:ea typeface="Calibri"/>
                          <a:cs typeface="Calibri"/>
                          <a:sym typeface="Calibri"/>
                        </a:rPr>
                        <a:t>Memory management information</a:t>
                      </a:r>
                      <a:endParaRPr sz="2400" u="none" cap="none" strike="noStrike">
                        <a:latin typeface="Calibri"/>
                        <a:ea typeface="Calibri"/>
                        <a:cs typeface="Calibri"/>
                        <a:sym typeface="Calibri"/>
                      </a:endParaRPr>
                    </a:p>
                    <a:p>
                      <a:pPr indent="0" lvl="0" marL="27940" marR="910589" rtl="0" algn="l">
                        <a:lnSpc>
                          <a:spcPct val="118750"/>
                        </a:lnSpc>
                        <a:spcBef>
                          <a:spcPts val="105"/>
                        </a:spcBef>
                        <a:spcAft>
                          <a:spcPts val="0"/>
                        </a:spcAft>
                        <a:buNone/>
                      </a:pPr>
                      <a:r>
                        <a:rPr lang="en-US" sz="2400" u="none" cap="none" strike="noStrike">
                          <a:latin typeface="Calibri"/>
                          <a:ea typeface="Calibri"/>
                          <a:cs typeface="Calibri"/>
                          <a:sym typeface="Calibri"/>
                        </a:rPr>
                        <a:t>information of page table, memory limits, Segment table depending on  memory used by the OS</a:t>
                      </a:r>
                      <a:endParaRPr sz="2400" u="none" cap="none" strike="noStrike">
                        <a:latin typeface="Calibri"/>
                        <a:ea typeface="Calibri"/>
                        <a:cs typeface="Calibri"/>
                        <a:sym typeface="Calibri"/>
                      </a:endParaRPr>
                    </a:p>
                  </a:txBody>
                  <a:tcPr marT="25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r>
              <a:tr h="1114575">
                <a:tc>
                  <a:txBody>
                    <a:bodyPr/>
                    <a:lstStyle/>
                    <a:p>
                      <a:pPr indent="0" lvl="0" marL="0" marR="0" rtl="0" algn="l">
                        <a:lnSpc>
                          <a:spcPct val="100000"/>
                        </a:lnSpc>
                        <a:spcBef>
                          <a:spcPts val="0"/>
                        </a:spcBef>
                        <a:spcAft>
                          <a:spcPts val="0"/>
                        </a:spcAft>
                        <a:buNone/>
                      </a:pPr>
                      <a:r>
                        <a:t/>
                      </a:r>
                      <a:endParaRPr sz="265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9</a:t>
                      </a:r>
                      <a:endParaRPr sz="2400" u="none" cap="none" strike="noStrike">
                        <a:latin typeface="Calibri"/>
                        <a:ea typeface="Calibri"/>
                        <a:cs typeface="Calibri"/>
                        <a:sym typeface="Calibri"/>
                      </a:endParaRPr>
                    </a:p>
                  </a:txBody>
                  <a:tcPr marT="62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c>
                  <a:txBody>
                    <a:bodyPr/>
                    <a:lstStyle/>
                    <a:p>
                      <a:pPr indent="0" lvl="0" marL="27940" marR="0" rtl="0" algn="l">
                        <a:lnSpc>
                          <a:spcPct val="119375"/>
                        </a:lnSpc>
                        <a:spcBef>
                          <a:spcPts val="0"/>
                        </a:spcBef>
                        <a:spcAft>
                          <a:spcPts val="0"/>
                        </a:spcAft>
                        <a:buNone/>
                      </a:pPr>
                      <a:r>
                        <a:rPr b="1" lang="en-US" sz="2400" u="none" cap="none" strike="noStrike">
                          <a:latin typeface="Calibri"/>
                          <a:ea typeface="Calibri"/>
                          <a:cs typeface="Calibri"/>
                          <a:sym typeface="Calibri"/>
                        </a:rPr>
                        <a:t>Accounting information</a:t>
                      </a:r>
                      <a:endParaRPr sz="2400" u="none" cap="none" strike="noStrike">
                        <a:latin typeface="Calibri"/>
                        <a:ea typeface="Calibri"/>
                        <a:cs typeface="Calibri"/>
                        <a:sym typeface="Calibri"/>
                      </a:endParaRPr>
                    </a:p>
                    <a:p>
                      <a:pPr indent="0" lvl="0" marL="27940" marR="774700" rtl="0" algn="l">
                        <a:lnSpc>
                          <a:spcPct val="118750"/>
                        </a:lnSpc>
                        <a:spcBef>
                          <a:spcPts val="105"/>
                        </a:spcBef>
                        <a:spcAft>
                          <a:spcPts val="0"/>
                        </a:spcAft>
                        <a:buNone/>
                      </a:pPr>
                      <a:r>
                        <a:rPr lang="en-US" sz="2400" u="none" cap="none" strike="noStrike">
                          <a:latin typeface="Calibri"/>
                          <a:ea typeface="Calibri"/>
                          <a:cs typeface="Calibri"/>
                          <a:sym typeface="Calibri"/>
                        </a:rPr>
                        <a:t>This includes the amount of CPU used for process execution, time limits,  execution ID etc.</a:t>
                      </a:r>
                      <a:endParaRPr sz="2400" u="none" cap="none" strike="noStrike">
                        <a:latin typeface="Calibri"/>
                        <a:ea typeface="Calibri"/>
                        <a:cs typeface="Calibri"/>
                        <a:sym typeface="Calibri"/>
                      </a:endParaRPr>
                    </a:p>
                  </a:txBody>
                  <a:tcPr marT="2540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r>
              <a:tr h="751725">
                <a:tc>
                  <a:txBody>
                    <a:bodyPr/>
                    <a:lstStyle/>
                    <a:p>
                      <a:pPr indent="0" lvl="0" marL="0" marR="0" rtl="0" algn="ctr">
                        <a:lnSpc>
                          <a:spcPct val="100000"/>
                        </a:lnSpc>
                        <a:spcBef>
                          <a:spcPts val="0"/>
                        </a:spcBef>
                        <a:spcAft>
                          <a:spcPts val="0"/>
                        </a:spcAft>
                        <a:buNone/>
                      </a:pPr>
                      <a:r>
                        <a:rPr b="1" lang="en-US" sz="2400" u="none" cap="none" strike="noStrike">
                          <a:latin typeface="Calibri"/>
                          <a:ea typeface="Calibri"/>
                          <a:cs typeface="Calibri"/>
                          <a:sym typeface="Calibri"/>
                        </a:rPr>
                        <a:t>10</a:t>
                      </a:r>
                      <a:endParaRPr sz="2400" u="none" cap="none" strike="noStrike">
                        <a:latin typeface="Calibri"/>
                        <a:ea typeface="Calibri"/>
                        <a:cs typeface="Calibri"/>
                        <a:sym typeface="Calibri"/>
                      </a:endParaRPr>
                    </a:p>
                  </a:txBody>
                  <a:tcPr marT="200025"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c>
                  <a:txBody>
                    <a:bodyPr/>
                    <a:lstStyle/>
                    <a:p>
                      <a:pPr indent="0" lvl="0" marL="27940" marR="0" rtl="0" algn="l">
                        <a:lnSpc>
                          <a:spcPct val="119375"/>
                        </a:lnSpc>
                        <a:spcBef>
                          <a:spcPts val="0"/>
                        </a:spcBef>
                        <a:spcAft>
                          <a:spcPts val="0"/>
                        </a:spcAft>
                        <a:buNone/>
                      </a:pPr>
                      <a:r>
                        <a:rPr b="1" lang="en-US" sz="2400" u="none" cap="none" strike="noStrike">
                          <a:latin typeface="Calibri"/>
                          <a:ea typeface="Calibri"/>
                          <a:cs typeface="Calibri"/>
                          <a:sym typeface="Calibri"/>
                        </a:rPr>
                        <a:t>IO status information</a:t>
                      </a:r>
                      <a:endParaRPr sz="2400" u="none" cap="none" strike="noStrike">
                        <a:latin typeface="Calibri"/>
                        <a:ea typeface="Calibri"/>
                        <a:cs typeface="Calibri"/>
                        <a:sym typeface="Calibri"/>
                      </a:endParaRPr>
                    </a:p>
                    <a:p>
                      <a:pPr indent="0" lvl="0" marL="27940" marR="0" rtl="0" algn="l">
                        <a:lnSpc>
                          <a:spcPct val="119375"/>
                        </a:lnSpc>
                        <a:spcBef>
                          <a:spcPts val="0"/>
                        </a:spcBef>
                        <a:spcAft>
                          <a:spcPts val="0"/>
                        </a:spcAft>
                        <a:buNone/>
                      </a:pPr>
                      <a:r>
                        <a:rPr lang="en-US" sz="2400" u="none" cap="none" strike="noStrike">
                          <a:latin typeface="Calibri"/>
                          <a:ea typeface="Calibri"/>
                          <a:cs typeface="Calibri"/>
                          <a:sym typeface="Calibri"/>
                        </a:rPr>
                        <a:t>list of I/O devices allocated to the process.</a:t>
                      </a:r>
                      <a:endParaRPr sz="2400" u="none" cap="none" strike="noStrike">
                        <a:latin typeface="Calibri"/>
                        <a:ea typeface="Calibri"/>
                        <a:cs typeface="Calibri"/>
                        <a:sym typeface="Calibri"/>
                      </a:endParaRPr>
                    </a:p>
                  </a:txBody>
                  <a:tcPr marT="19050" marB="0" marR="0" marL="0">
                    <a:lnL cap="flat" cmpd="sng" w="9525">
                      <a:solidFill>
                        <a:srgbClr val="FFC000"/>
                      </a:solidFill>
                      <a:prstDash val="solid"/>
                      <a:round/>
                      <a:headEnd len="sm" w="sm" type="none"/>
                      <a:tailEnd len="sm" w="sm" type="none"/>
                    </a:lnL>
                    <a:lnR cap="flat" cmpd="sng" w="9525">
                      <a:solidFill>
                        <a:srgbClr val="FFC000"/>
                      </a:solidFill>
                      <a:prstDash val="solid"/>
                      <a:round/>
                      <a:headEnd len="sm" w="sm" type="none"/>
                      <a:tailEnd len="sm" w="sm" type="none"/>
                    </a:lnR>
                    <a:lnT cap="flat" cmpd="sng" w="9525">
                      <a:solidFill>
                        <a:srgbClr val="FFC000"/>
                      </a:solidFill>
                      <a:prstDash val="solid"/>
                      <a:round/>
                      <a:headEnd len="sm" w="sm" type="none"/>
                      <a:tailEnd len="sm" w="sm" type="none"/>
                    </a:lnT>
                    <a:lnB cap="flat" cmpd="sng" w="9525">
                      <a:solidFill>
                        <a:srgbClr val="FFC000"/>
                      </a:solidFill>
                      <a:prstDash val="solid"/>
                      <a:round/>
                      <a:headEnd len="sm" w="sm" type="none"/>
                      <a:tailEnd len="sm" w="sm" type="none"/>
                    </a:lnB>
                    <a:solidFill>
                      <a:srgbClr val="FBD287"/>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911225" y="422044"/>
            <a:ext cx="12496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Cont.</a:t>
            </a:r>
            <a:endParaRPr sz="4400">
              <a:latin typeface="Times New Roman"/>
              <a:ea typeface="Times New Roman"/>
              <a:cs typeface="Times New Roman"/>
              <a:sym typeface="Times New Roman"/>
            </a:endParaRPr>
          </a:p>
        </p:txBody>
      </p:sp>
      <p:sp>
        <p:nvSpPr>
          <p:cNvPr id="236" name="Google Shape;236;p25"/>
          <p:cNvSpPr txBox="1"/>
          <p:nvPr/>
        </p:nvSpPr>
        <p:spPr>
          <a:xfrm>
            <a:off x="964547" y="1802663"/>
            <a:ext cx="10290810" cy="833119"/>
          </a:xfrm>
          <a:prstGeom prst="rect">
            <a:avLst/>
          </a:prstGeom>
          <a:noFill/>
          <a:ln>
            <a:noFill/>
          </a:ln>
        </p:spPr>
        <p:txBody>
          <a:bodyPr anchorCtr="0" anchor="t" bIns="0" lIns="0" spcFirstLastPara="1" rIns="0" wrap="square" tIns="63500">
            <a:spAutoFit/>
          </a:bodyPr>
          <a:lstStyle/>
          <a:p>
            <a:pPr indent="-290194" lvl="0" marL="30226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PCB	is	maintained	for	a	process	throughout	its	lifetime,	and	is  deleted once the process terminates.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911225" y="422044"/>
            <a:ext cx="73183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Context Switching</a:t>
            </a:r>
            <a:endParaRPr sz="4400"/>
          </a:p>
        </p:txBody>
      </p:sp>
      <p:sp>
        <p:nvSpPr>
          <p:cNvPr id="242" name="Google Shape;242;p26"/>
          <p:cNvSpPr txBox="1"/>
          <p:nvPr/>
        </p:nvSpPr>
        <p:spPr>
          <a:xfrm>
            <a:off x="914400" y="1447800"/>
            <a:ext cx="10306050" cy="3420424"/>
          </a:xfrm>
          <a:prstGeom prst="rect">
            <a:avLst/>
          </a:prstGeom>
          <a:noFill/>
          <a:ln>
            <a:noFill/>
          </a:ln>
        </p:spPr>
        <p:txBody>
          <a:bodyPr anchorCtr="0" anchor="t" bIns="0" lIns="0" spcFirstLastPara="1" rIns="0" wrap="square" tIns="63500">
            <a:spAutoFit/>
          </a:bodyPr>
          <a:lstStyle/>
          <a:p>
            <a:pPr indent="-290194" lvl="0" marL="3022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Switching the CPU to another process requires </a:t>
            </a:r>
            <a:r>
              <a:rPr b="1" lang="en-US" sz="2800">
                <a:solidFill>
                  <a:schemeClr val="dk1"/>
                </a:solidFill>
                <a:latin typeface="Times New Roman"/>
                <a:ea typeface="Times New Roman"/>
                <a:cs typeface="Times New Roman"/>
                <a:sym typeface="Times New Roman"/>
              </a:rPr>
              <a:t>saving </a:t>
            </a:r>
            <a:r>
              <a:rPr lang="en-US" sz="2800">
                <a:solidFill>
                  <a:schemeClr val="dk1"/>
                </a:solidFill>
                <a:latin typeface="Times New Roman"/>
                <a:ea typeface="Times New Roman"/>
                <a:cs typeface="Times New Roman"/>
                <a:sym typeface="Times New Roman"/>
              </a:rPr>
              <a:t>the state of the  old process and </a:t>
            </a:r>
            <a:r>
              <a:rPr b="1" lang="en-US" sz="2800">
                <a:solidFill>
                  <a:schemeClr val="dk1"/>
                </a:solidFill>
                <a:latin typeface="Times New Roman"/>
                <a:ea typeface="Times New Roman"/>
                <a:cs typeface="Times New Roman"/>
                <a:sym typeface="Times New Roman"/>
              </a:rPr>
              <a:t>loading </a:t>
            </a:r>
            <a:r>
              <a:rPr lang="en-US" sz="2800">
                <a:solidFill>
                  <a:schemeClr val="dk1"/>
                </a:solidFill>
                <a:latin typeface="Times New Roman"/>
                <a:ea typeface="Times New Roman"/>
                <a:cs typeface="Times New Roman"/>
                <a:sym typeface="Times New Roman"/>
              </a:rPr>
              <a:t>the saved state for the new process. This task  is known as a </a:t>
            </a:r>
            <a:r>
              <a:rPr b="1" lang="en-US" sz="2800">
                <a:solidFill>
                  <a:schemeClr val="dk1"/>
                </a:solidFill>
                <a:latin typeface="Times New Roman"/>
                <a:ea typeface="Times New Roman"/>
                <a:cs typeface="Times New Roman"/>
                <a:sym typeface="Times New Roman"/>
              </a:rPr>
              <a:t>Context Switch</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290194" lvl="0" marL="302260" marR="13334" rtl="0" algn="just">
              <a:lnSpc>
                <a:spcPct val="90000"/>
              </a:lnSpc>
              <a:spcBef>
                <a:spcPts val="93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context switch is a procedure that a computer's CPU (central  processing unit) follows to </a:t>
            </a:r>
            <a:r>
              <a:rPr lang="en-US" sz="2800">
                <a:solidFill>
                  <a:srgbClr val="FF0000"/>
                </a:solidFill>
                <a:latin typeface="Times New Roman"/>
                <a:ea typeface="Times New Roman"/>
                <a:cs typeface="Times New Roman"/>
                <a:sym typeface="Times New Roman"/>
              </a:rPr>
              <a:t>change from one task (or process) to  another </a:t>
            </a:r>
            <a:r>
              <a:rPr lang="en-US" sz="2800">
                <a:solidFill>
                  <a:schemeClr val="dk1"/>
                </a:solidFill>
                <a:latin typeface="Times New Roman"/>
                <a:ea typeface="Times New Roman"/>
                <a:cs typeface="Times New Roman"/>
                <a:sym typeface="Times New Roman"/>
              </a:rPr>
              <a:t>while ensuring that the tasks do not conflict.</a:t>
            </a:r>
            <a:endParaRPr sz="2800">
              <a:solidFill>
                <a:schemeClr val="dk1"/>
              </a:solidFill>
              <a:latin typeface="Times New Roman"/>
              <a:ea typeface="Times New Roman"/>
              <a:cs typeface="Times New Roman"/>
              <a:sym typeface="Times New Roman"/>
            </a:endParaRPr>
          </a:p>
          <a:p>
            <a:pPr indent="-290194" lvl="0" marL="302260" marR="21590" rtl="0" algn="just">
              <a:lnSpc>
                <a:spcPct val="108928"/>
              </a:lnSpc>
              <a:spcBef>
                <a:spcPts val="10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Effective context switching is critical if a computer is to provide  user-friendly </a:t>
            </a:r>
            <a:r>
              <a:rPr lang="en-US" sz="2800">
                <a:solidFill>
                  <a:srgbClr val="FF0000"/>
                </a:solidFill>
                <a:latin typeface="Times New Roman"/>
                <a:ea typeface="Times New Roman"/>
                <a:cs typeface="Times New Roman"/>
                <a:sym typeface="Times New Roman"/>
              </a:rPr>
              <a:t>multitasking</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p:nvPr/>
        </p:nvSpPr>
        <p:spPr>
          <a:xfrm>
            <a:off x="3124200" y="304800"/>
            <a:ext cx="5333999" cy="63362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p:nvPr/>
        </p:nvSpPr>
        <p:spPr>
          <a:xfrm>
            <a:off x="5962790" y="3244334"/>
            <a:ext cx="2664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
        <p:nvSpPr>
          <p:cNvPr id="253" name="Google Shape;253;p28"/>
          <p:cNvSpPr/>
          <p:nvPr/>
        </p:nvSpPr>
        <p:spPr>
          <a:xfrm>
            <a:off x="5962790" y="3244334"/>
            <a:ext cx="2664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
        <p:nvSpPr>
          <p:cNvPr id="254" name="Google Shape;254;p28"/>
          <p:cNvSpPr/>
          <p:nvPr/>
        </p:nvSpPr>
        <p:spPr>
          <a:xfrm>
            <a:off x="5962790" y="1600200"/>
            <a:ext cx="11238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 </a:t>
            </a:r>
            <a:endParaRPr sz="1800">
              <a:solidFill>
                <a:schemeClr val="dk1"/>
              </a:solidFill>
              <a:latin typeface="Verdana"/>
              <a:ea typeface="Verdana"/>
              <a:cs typeface="Verdana"/>
              <a:sym typeface="Verdana"/>
            </a:endParaRPr>
          </a:p>
        </p:txBody>
      </p:sp>
      <p:sp>
        <p:nvSpPr>
          <p:cNvPr id="255" name="Google Shape;255;p28"/>
          <p:cNvSpPr/>
          <p:nvPr/>
        </p:nvSpPr>
        <p:spPr>
          <a:xfrm>
            <a:off x="1752600" y="609600"/>
            <a:ext cx="8426611" cy="502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911225" y="422044"/>
            <a:ext cx="12496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Cont.</a:t>
            </a:r>
            <a:endParaRPr sz="4400">
              <a:latin typeface="Times New Roman"/>
              <a:ea typeface="Times New Roman"/>
              <a:cs typeface="Times New Roman"/>
              <a:sym typeface="Times New Roman"/>
            </a:endParaRPr>
          </a:p>
        </p:txBody>
      </p:sp>
      <p:sp>
        <p:nvSpPr>
          <p:cNvPr id="261" name="Google Shape;261;p29"/>
          <p:cNvSpPr txBox="1"/>
          <p:nvPr/>
        </p:nvSpPr>
        <p:spPr>
          <a:xfrm>
            <a:off x="964547" y="1802663"/>
            <a:ext cx="10311765" cy="3004820"/>
          </a:xfrm>
          <a:prstGeom prst="rect">
            <a:avLst/>
          </a:prstGeom>
          <a:noFill/>
          <a:ln>
            <a:noFill/>
          </a:ln>
        </p:spPr>
        <p:txBody>
          <a:bodyPr anchorCtr="0" anchor="t" bIns="0" lIns="0" spcFirstLastPara="1" rIns="0" wrap="square" tIns="63500">
            <a:spAutoFit/>
          </a:bodyPr>
          <a:lstStyle/>
          <a:p>
            <a:pPr indent="-290194" lvl="0" marL="302260" marR="762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context switch is the mechanism to </a:t>
            </a:r>
            <a:r>
              <a:rPr lang="en-US" sz="2800">
                <a:solidFill>
                  <a:srgbClr val="FF0000"/>
                </a:solidFill>
                <a:latin typeface="Times New Roman"/>
                <a:ea typeface="Times New Roman"/>
                <a:cs typeface="Times New Roman"/>
                <a:sym typeface="Times New Roman"/>
              </a:rPr>
              <a:t>store and restore the state </a:t>
            </a:r>
            <a:r>
              <a:rPr lang="en-US" sz="2800">
                <a:solidFill>
                  <a:schemeClr val="dk1"/>
                </a:solidFill>
                <a:latin typeface="Times New Roman"/>
                <a:ea typeface="Times New Roman"/>
                <a:cs typeface="Times New Roman"/>
                <a:sym typeface="Times New Roman"/>
              </a:rPr>
              <a:t>or  context of a CPU in Process Control block so that a </a:t>
            </a:r>
            <a:r>
              <a:rPr lang="en-US" sz="2800">
                <a:solidFill>
                  <a:srgbClr val="FF0000"/>
                </a:solidFill>
                <a:latin typeface="Times New Roman"/>
                <a:ea typeface="Times New Roman"/>
                <a:cs typeface="Times New Roman"/>
                <a:sym typeface="Times New Roman"/>
              </a:rPr>
              <a:t>process execution  can be resumed </a:t>
            </a:r>
            <a:r>
              <a:rPr lang="en-US" sz="2800">
                <a:solidFill>
                  <a:schemeClr val="dk1"/>
                </a:solidFill>
                <a:latin typeface="Times New Roman"/>
                <a:ea typeface="Times New Roman"/>
                <a:cs typeface="Times New Roman"/>
                <a:sym typeface="Times New Roman"/>
              </a:rPr>
              <a:t>from the same point at a later time.</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290194" lvl="0" marL="302260" marR="5080" rtl="0" algn="just">
              <a:lnSpc>
                <a:spcPct val="9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Using this technique, a context switcher enables multiple </a:t>
            </a:r>
            <a:r>
              <a:rPr lang="en-US" sz="2800">
                <a:solidFill>
                  <a:srgbClr val="FF0000"/>
                </a:solidFill>
                <a:latin typeface="Times New Roman"/>
                <a:ea typeface="Times New Roman"/>
                <a:cs typeface="Times New Roman"/>
                <a:sym typeface="Times New Roman"/>
              </a:rPr>
              <a:t>processes to  share a single </a:t>
            </a:r>
            <a:r>
              <a:rPr lang="en-US" sz="2800">
                <a:solidFill>
                  <a:schemeClr val="dk1"/>
                </a:solidFill>
                <a:latin typeface="Times New Roman"/>
                <a:ea typeface="Times New Roman"/>
                <a:cs typeface="Times New Roman"/>
                <a:sym typeface="Times New Roman"/>
              </a:rPr>
              <a:t>CPU. Context switching is an essential part of a  multitasking operating system features.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2514600" y="2991849"/>
            <a:ext cx="6324600" cy="1243930"/>
          </a:xfrm>
          <a:prstGeom prst="rect">
            <a:avLst/>
          </a:prstGeom>
          <a:noFill/>
          <a:ln>
            <a:noFill/>
          </a:ln>
        </p:spPr>
        <p:txBody>
          <a:bodyPr anchorCtr="0" anchor="b" bIns="0" lIns="0" spcFirstLastPara="1" rIns="0" wrap="square" tIns="12700">
            <a:spAutoFit/>
          </a:bodyPr>
          <a:lstStyle/>
          <a:p>
            <a:pPr indent="0" lvl="0" marL="12700" rtl="0" algn="ctr">
              <a:lnSpc>
                <a:spcPct val="100000"/>
              </a:lnSpc>
              <a:spcBef>
                <a:spcPts val="0"/>
              </a:spcBef>
              <a:spcAft>
                <a:spcPts val="0"/>
              </a:spcAft>
              <a:buClr>
                <a:srgbClr val="D7597D"/>
              </a:buClr>
              <a:buSzPts val="8000"/>
              <a:buFont typeface="Times New Roman"/>
              <a:buNone/>
            </a:pPr>
            <a:r>
              <a:rPr b="0" lang="en-US" sz="8000">
                <a:latin typeface="Times New Roman"/>
                <a:ea typeface="Times New Roman"/>
                <a:cs typeface="Times New Roman"/>
                <a:sym typeface="Times New Roman"/>
              </a:rPr>
              <a:t>PROCESS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nvSpPr>
        <p:spPr>
          <a:xfrm>
            <a:off x="964547" y="1802663"/>
            <a:ext cx="10305415" cy="2623820"/>
          </a:xfrm>
          <a:prstGeom prst="rect">
            <a:avLst/>
          </a:prstGeom>
          <a:noFill/>
          <a:ln>
            <a:noFill/>
          </a:ln>
        </p:spPr>
        <p:txBody>
          <a:bodyPr anchorCtr="0" anchor="t" bIns="0" lIns="0" spcFirstLastPara="1" rIns="0" wrap="square" tIns="63500">
            <a:spAutoFit/>
          </a:bodyPr>
          <a:lstStyle/>
          <a:p>
            <a:pPr indent="-177800" lvl="0" marL="187960" marR="2286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Context switch time is </a:t>
            </a:r>
            <a:r>
              <a:rPr b="1" lang="en-US" sz="2800">
                <a:solidFill>
                  <a:schemeClr val="dk1"/>
                </a:solidFill>
                <a:latin typeface="Times New Roman"/>
                <a:ea typeface="Times New Roman"/>
                <a:cs typeface="Times New Roman"/>
                <a:sym typeface="Times New Roman"/>
              </a:rPr>
              <a:t>pure overhead</a:t>
            </a:r>
            <a:r>
              <a:rPr lang="en-US" sz="2800">
                <a:solidFill>
                  <a:schemeClr val="dk1"/>
                </a:solidFill>
                <a:latin typeface="Times New Roman"/>
                <a:ea typeface="Times New Roman"/>
                <a:cs typeface="Times New Roman"/>
                <a:sym typeface="Times New Roman"/>
              </a:rPr>
              <a:t>, because the </a:t>
            </a:r>
            <a:r>
              <a:rPr b="1" lang="en-US" sz="2800">
                <a:solidFill>
                  <a:schemeClr val="dk1"/>
                </a:solidFill>
                <a:latin typeface="Times New Roman"/>
                <a:ea typeface="Times New Roman"/>
                <a:cs typeface="Times New Roman"/>
                <a:sym typeface="Times New Roman"/>
              </a:rPr>
              <a:t>system does no  useful work while switching</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177800" lvl="0" marL="187960" marR="5080" rtl="0" algn="just">
              <a:lnSpc>
                <a:spcPct val="9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Context Switching has become such a performance </a:t>
            </a:r>
            <a:r>
              <a:rPr b="1" lang="en-US" sz="2800">
                <a:solidFill>
                  <a:schemeClr val="dk1"/>
                </a:solidFill>
                <a:latin typeface="Times New Roman"/>
                <a:ea typeface="Times New Roman"/>
                <a:cs typeface="Times New Roman"/>
                <a:sym typeface="Times New Roman"/>
              </a:rPr>
              <a:t>bottleneck </a:t>
            </a:r>
            <a:r>
              <a:rPr lang="en-US" sz="2800">
                <a:solidFill>
                  <a:schemeClr val="dk1"/>
                </a:solidFill>
                <a:latin typeface="Times New Roman"/>
                <a:ea typeface="Times New Roman"/>
                <a:cs typeface="Times New Roman"/>
                <a:sym typeface="Times New Roman"/>
              </a:rPr>
              <a:t>that  programmers are using new structures(threads) to avoid it whenever  and wherever possible.</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3855787" y="2819400"/>
            <a:ext cx="4373813" cy="1243930"/>
          </a:xfrm>
          <a:prstGeom prst="rect">
            <a:avLst/>
          </a:prstGeom>
          <a:noFill/>
          <a:ln>
            <a:noFill/>
          </a:ln>
        </p:spPr>
        <p:txBody>
          <a:bodyPr anchorCtr="0" anchor="b" bIns="0" lIns="0" spcFirstLastPara="1" rIns="0" wrap="square" tIns="12700">
            <a:spAutoFit/>
          </a:bodyPr>
          <a:lstStyle/>
          <a:p>
            <a:pPr indent="0" lvl="0" marL="12700" rtl="0" algn="ctr">
              <a:lnSpc>
                <a:spcPct val="100000"/>
              </a:lnSpc>
              <a:spcBef>
                <a:spcPts val="0"/>
              </a:spcBef>
              <a:spcAft>
                <a:spcPts val="0"/>
              </a:spcAft>
              <a:buClr>
                <a:srgbClr val="D7597D"/>
              </a:buClr>
              <a:buSzPts val="8000"/>
              <a:buFont typeface="Times New Roman"/>
              <a:buNone/>
            </a:pPr>
            <a:r>
              <a:rPr b="0" lang="en-US" sz="8000">
                <a:latin typeface="Times New Roman"/>
                <a:ea typeface="Times New Roman"/>
                <a:cs typeface="Times New Roman"/>
                <a:sym typeface="Times New Roman"/>
              </a:rPr>
              <a:t>THREAD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911225" y="422044"/>
            <a:ext cx="16052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Thread</a:t>
            </a:r>
            <a:endParaRPr sz="4400">
              <a:latin typeface="Times New Roman"/>
              <a:ea typeface="Times New Roman"/>
              <a:cs typeface="Times New Roman"/>
              <a:sym typeface="Times New Roman"/>
            </a:endParaRPr>
          </a:p>
        </p:txBody>
      </p:sp>
      <p:sp>
        <p:nvSpPr>
          <p:cNvPr id="277" name="Google Shape;277;p32"/>
          <p:cNvSpPr txBox="1"/>
          <p:nvPr/>
        </p:nvSpPr>
        <p:spPr>
          <a:xfrm>
            <a:off x="838200" y="1219200"/>
            <a:ext cx="10300335" cy="4629150"/>
          </a:xfrm>
          <a:prstGeom prst="rect">
            <a:avLst/>
          </a:prstGeom>
          <a:noFill/>
          <a:ln>
            <a:noFill/>
          </a:ln>
        </p:spPr>
        <p:txBody>
          <a:bodyPr anchorCtr="0" anchor="t" bIns="0" lIns="0" spcFirstLastPara="1" rIns="0" wrap="square" tIns="93975">
            <a:spAutoFit/>
          </a:bodyPr>
          <a:lstStyle/>
          <a:p>
            <a:pPr indent="-177800" lvl="0" marL="187960" marR="0" rtl="0" algn="l">
              <a:lnSpc>
                <a:spcPct val="100000"/>
              </a:lnSpc>
              <a:spcBef>
                <a:spcPts val="0"/>
              </a:spcBef>
              <a:spcAft>
                <a:spcPts val="0"/>
              </a:spcAft>
              <a:buClr>
                <a:schemeClr val="dk1"/>
              </a:buClr>
              <a:buSzPts val="2800"/>
              <a:buFont typeface="Arial"/>
              <a:buChar char="•"/>
            </a:pPr>
            <a:r>
              <a:rPr i="1" lang="en-US" sz="2800">
                <a:solidFill>
                  <a:schemeClr val="dk1"/>
                </a:solidFill>
                <a:latin typeface="Times New Roman"/>
                <a:ea typeface="Times New Roman"/>
                <a:cs typeface="Times New Roman"/>
                <a:sym typeface="Times New Roman"/>
              </a:rPr>
              <a:t>A thread is a single sequence stream within a process</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They are sometimes called </a:t>
            </a:r>
            <a:r>
              <a:rPr i="1" lang="en-US" sz="2800">
                <a:solidFill>
                  <a:schemeClr val="dk1"/>
                </a:solidFill>
                <a:latin typeface="Times New Roman"/>
                <a:ea typeface="Times New Roman"/>
                <a:cs typeface="Times New Roman"/>
                <a:sym typeface="Times New Roman"/>
              </a:rPr>
              <a:t>lightweight processes.</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a process, threads allow multiple executions of streams.</a:t>
            </a:r>
            <a:endParaRPr sz="2800">
              <a:solidFill>
                <a:schemeClr val="dk1"/>
              </a:solidFill>
              <a:latin typeface="Times New Roman"/>
              <a:ea typeface="Times New Roman"/>
              <a:cs typeface="Times New Roman"/>
              <a:sym typeface="Times New Roman"/>
            </a:endParaRPr>
          </a:p>
          <a:p>
            <a:pPr indent="-177800" lvl="0" marL="187960" marR="62864" rtl="0" algn="l">
              <a:lnSpc>
                <a:spcPct val="108928"/>
              </a:lnSpc>
              <a:spcBef>
                <a:spcPts val="105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Thread </a:t>
            </a:r>
            <a:r>
              <a:rPr lang="en-US" sz="2800">
                <a:solidFill>
                  <a:schemeClr val="dk1"/>
                </a:solidFill>
                <a:latin typeface="Times New Roman"/>
                <a:ea typeface="Times New Roman"/>
                <a:cs typeface="Times New Roman"/>
                <a:sym typeface="Times New Roman"/>
              </a:rPr>
              <a:t>is	an	execution	unit	which	consists	of	its	own	program  counter, a stack, and a set of registers.</a:t>
            </a:r>
            <a:endParaRPr sz="2800">
              <a:solidFill>
                <a:schemeClr val="dk1"/>
              </a:solidFill>
              <a:latin typeface="Times New Roman"/>
              <a:ea typeface="Times New Roman"/>
              <a:cs typeface="Times New Roman"/>
              <a:sym typeface="Times New Roman"/>
            </a:endParaRPr>
          </a:p>
          <a:p>
            <a:pPr indent="-177800" lvl="0" marL="187960" marR="5080" rtl="0" algn="just">
              <a:lnSpc>
                <a:spcPct val="90000"/>
              </a:lnSpc>
              <a:spcBef>
                <a:spcPts val="92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As each thread has its own independent resource for process  execution, multiple processes can be executed parallel by increasing  number of threads.</a:t>
            </a:r>
            <a:endParaRPr sz="2800">
              <a:solidFill>
                <a:schemeClr val="dk1"/>
              </a:solidFill>
              <a:latin typeface="Times New Roman"/>
              <a:ea typeface="Times New Roman"/>
              <a:cs typeface="Times New Roman"/>
              <a:sym typeface="Times New Roman"/>
            </a:endParaRPr>
          </a:p>
          <a:p>
            <a:pPr indent="-177800" lvl="0" marL="187960" marR="24130" rtl="0" algn="just">
              <a:lnSpc>
                <a:spcPct val="108928"/>
              </a:lnSpc>
              <a:spcBef>
                <a:spcPts val="10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Each thread belongs to exactly one process and </a:t>
            </a:r>
            <a:r>
              <a:rPr lang="en-US" sz="2800">
                <a:solidFill>
                  <a:srgbClr val="FF0000"/>
                </a:solidFill>
                <a:latin typeface="Times New Roman"/>
                <a:ea typeface="Times New Roman"/>
                <a:cs typeface="Times New Roman"/>
                <a:sym typeface="Times New Roman"/>
              </a:rPr>
              <a:t>no thread can exist  outside a process</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911225" y="422044"/>
            <a:ext cx="182245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Threads</a:t>
            </a:r>
            <a:endParaRPr sz="4400">
              <a:latin typeface="Times New Roman"/>
              <a:ea typeface="Times New Roman"/>
              <a:cs typeface="Times New Roman"/>
              <a:sym typeface="Times New Roman"/>
            </a:endParaRPr>
          </a:p>
        </p:txBody>
      </p:sp>
      <p:sp>
        <p:nvSpPr>
          <p:cNvPr id="283" name="Google Shape;283;p33"/>
          <p:cNvSpPr/>
          <p:nvPr/>
        </p:nvSpPr>
        <p:spPr>
          <a:xfrm>
            <a:off x="990600" y="1219200"/>
            <a:ext cx="9857508" cy="492875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type="title"/>
          </p:nvPr>
        </p:nvSpPr>
        <p:spPr>
          <a:xfrm>
            <a:off x="911225" y="605468"/>
            <a:ext cx="8766175" cy="68993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Advantages of Thread</a:t>
            </a:r>
            <a:endParaRPr sz="4400"/>
          </a:p>
        </p:txBody>
      </p:sp>
      <p:sp>
        <p:nvSpPr>
          <p:cNvPr id="289" name="Google Shape;289;p34"/>
          <p:cNvSpPr txBox="1"/>
          <p:nvPr/>
        </p:nvSpPr>
        <p:spPr>
          <a:xfrm>
            <a:off x="914400" y="1600200"/>
            <a:ext cx="10290810" cy="3011081"/>
          </a:xfrm>
          <a:prstGeom prst="rect">
            <a:avLst/>
          </a:prstGeom>
          <a:noFill/>
          <a:ln>
            <a:noFill/>
          </a:ln>
        </p:spPr>
        <p:txBody>
          <a:bodyPr anchorCtr="0" anchor="t" bIns="0" lIns="0" spcFirstLastPara="1" rIns="0" wrap="square" tIns="93975">
            <a:spAutoFit/>
          </a:bodyPr>
          <a:lstStyle/>
          <a:p>
            <a:pPr indent="-290194" lvl="0" marL="3022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Threads </a:t>
            </a:r>
            <a:r>
              <a:rPr lang="en-US" sz="2800">
                <a:solidFill>
                  <a:srgbClr val="FF0000"/>
                </a:solidFill>
                <a:latin typeface="Times New Roman"/>
                <a:ea typeface="Times New Roman"/>
                <a:cs typeface="Times New Roman"/>
                <a:sym typeface="Times New Roman"/>
              </a:rPr>
              <a:t>minimize </a:t>
            </a:r>
            <a:r>
              <a:rPr lang="en-US" sz="2800">
                <a:solidFill>
                  <a:schemeClr val="dk1"/>
                </a:solidFill>
                <a:latin typeface="Times New Roman"/>
                <a:ea typeface="Times New Roman"/>
                <a:cs typeface="Times New Roman"/>
                <a:sym typeface="Times New Roman"/>
              </a:rPr>
              <a:t>the </a:t>
            </a:r>
            <a:r>
              <a:rPr lang="en-US" sz="2800">
                <a:solidFill>
                  <a:srgbClr val="FF0000"/>
                </a:solidFill>
                <a:latin typeface="Times New Roman"/>
                <a:ea typeface="Times New Roman"/>
                <a:cs typeface="Times New Roman"/>
                <a:sym typeface="Times New Roman"/>
              </a:rPr>
              <a:t>context switching </a:t>
            </a:r>
            <a:r>
              <a:rPr lang="en-US" sz="2800">
                <a:solidFill>
                  <a:schemeClr val="dk1"/>
                </a:solidFill>
                <a:latin typeface="Times New Roman"/>
                <a:ea typeface="Times New Roman"/>
                <a:cs typeface="Times New Roman"/>
                <a:sym typeface="Times New Roman"/>
              </a:rPr>
              <a:t>time.</a:t>
            </a:r>
            <a:endParaRPr sz="2800">
              <a:solidFill>
                <a:schemeClr val="dk1"/>
              </a:solidFill>
              <a:latin typeface="Times New Roman"/>
              <a:ea typeface="Times New Roman"/>
              <a:cs typeface="Times New Roman"/>
              <a:sym typeface="Times New Roman"/>
            </a:endParaRPr>
          </a:p>
          <a:p>
            <a:pPr indent="-290194" lvl="0" marL="302260" marR="0" rtl="0" algn="l">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Use of threads provides </a:t>
            </a:r>
            <a:r>
              <a:rPr lang="en-US" sz="2800">
                <a:solidFill>
                  <a:srgbClr val="FF0000"/>
                </a:solidFill>
                <a:latin typeface="Times New Roman"/>
                <a:ea typeface="Times New Roman"/>
                <a:cs typeface="Times New Roman"/>
                <a:sym typeface="Times New Roman"/>
              </a:rPr>
              <a:t>concurrency </a:t>
            </a:r>
            <a:r>
              <a:rPr lang="en-US" sz="2800">
                <a:solidFill>
                  <a:schemeClr val="dk1"/>
                </a:solidFill>
                <a:latin typeface="Times New Roman"/>
                <a:ea typeface="Times New Roman"/>
                <a:cs typeface="Times New Roman"/>
                <a:sym typeface="Times New Roman"/>
              </a:rPr>
              <a:t>within a process.</a:t>
            </a:r>
            <a:endParaRPr sz="2800">
              <a:solidFill>
                <a:schemeClr val="dk1"/>
              </a:solidFill>
              <a:latin typeface="Times New Roman"/>
              <a:ea typeface="Times New Roman"/>
              <a:cs typeface="Times New Roman"/>
              <a:sym typeface="Times New Roman"/>
            </a:endParaRPr>
          </a:p>
          <a:p>
            <a:pPr indent="-290194" lvl="0" marL="3022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Efficient communication.</a:t>
            </a:r>
            <a:endParaRPr sz="2800">
              <a:solidFill>
                <a:schemeClr val="dk1"/>
              </a:solidFill>
              <a:latin typeface="Times New Roman"/>
              <a:ea typeface="Times New Roman"/>
              <a:cs typeface="Times New Roman"/>
              <a:sym typeface="Times New Roman"/>
            </a:endParaRPr>
          </a:p>
          <a:p>
            <a:pPr indent="-290194" lvl="0" marL="3022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 is </a:t>
            </a:r>
            <a:r>
              <a:rPr lang="en-US" sz="2800">
                <a:solidFill>
                  <a:srgbClr val="FF0000"/>
                </a:solidFill>
                <a:latin typeface="Times New Roman"/>
                <a:ea typeface="Times New Roman"/>
                <a:cs typeface="Times New Roman"/>
                <a:sym typeface="Times New Roman"/>
              </a:rPr>
              <a:t>more economical </a:t>
            </a:r>
            <a:r>
              <a:rPr lang="en-US" sz="2800">
                <a:solidFill>
                  <a:schemeClr val="dk1"/>
                </a:solidFill>
                <a:latin typeface="Times New Roman"/>
                <a:ea typeface="Times New Roman"/>
                <a:cs typeface="Times New Roman"/>
                <a:sym typeface="Times New Roman"/>
              </a:rPr>
              <a:t>to create and context switch threads.</a:t>
            </a:r>
            <a:endParaRPr sz="2800">
              <a:solidFill>
                <a:schemeClr val="dk1"/>
              </a:solidFill>
              <a:latin typeface="Times New Roman"/>
              <a:ea typeface="Times New Roman"/>
              <a:cs typeface="Times New Roman"/>
              <a:sym typeface="Times New Roman"/>
            </a:endParaRPr>
          </a:p>
          <a:p>
            <a:pPr indent="-290194" lvl="0" marL="302260" marR="5080" rtl="0" algn="l">
              <a:lnSpc>
                <a:spcPct val="108928"/>
              </a:lnSpc>
              <a:spcBef>
                <a:spcPts val="10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Threads allow utilization of multiprocessor architectures to a greater  scale and efficiency.</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p:nvPr/>
        </p:nvSpPr>
        <p:spPr>
          <a:xfrm>
            <a:off x="1143000" y="0"/>
            <a:ext cx="9525396"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911224" y="422044"/>
            <a:ext cx="8308976" cy="68993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Types of	Thread</a:t>
            </a:r>
            <a:endParaRPr sz="4400"/>
          </a:p>
        </p:txBody>
      </p:sp>
      <p:sp>
        <p:nvSpPr>
          <p:cNvPr id="300" name="Google Shape;300;p36"/>
          <p:cNvSpPr txBox="1"/>
          <p:nvPr/>
        </p:nvSpPr>
        <p:spPr>
          <a:xfrm>
            <a:off x="813855" y="1802663"/>
            <a:ext cx="10445750" cy="1861820"/>
          </a:xfrm>
          <a:prstGeom prst="rect">
            <a:avLst/>
          </a:prstGeom>
          <a:noFill/>
          <a:ln>
            <a:noFill/>
          </a:ln>
        </p:spPr>
        <p:txBody>
          <a:bodyPr anchorCtr="0" anchor="t" bIns="0" lIns="0" spcFirstLastPara="1" rIns="0" wrap="square" tIns="12700">
            <a:spAutoFit/>
          </a:bodyPr>
          <a:lstStyle/>
          <a:p>
            <a:pPr indent="-612140" lvl="0" marL="624205" marR="0" rtl="0" algn="l">
              <a:lnSpc>
                <a:spcPct val="100000"/>
              </a:lnSpc>
              <a:spcBef>
                <a:spcPts val="0"/>
              </a:spcBef>
              <a:spcAft>
                <a:spcPts val="0"/>
              </a:spcAft>
              <a:buClr>
                <a:schemeClr val="dk1"/>
              </a:buClr>
              <a:buSzPts val="2800"/>
              <a:buFont typeface="Calibri"/>
              <a:buAutoNum type="arabicPeriod"/>
            </a:pPr>
            <a:r>
              <a:rPr b="1" lang="en-US" sz="2800">
                <a:solidFill>
                  <a:schemeClr val="dk1"/>
                </a:solidFill>
                <a:latin typeface="Times New Roman"/>
                <a:ea typeface="Times New Roman"/>
                <a:cs typeface="Times New Roman"/>
                <a:sym typeface="Times New Roman"/>
              </a:rPr>
              <a:t>User Level Threads </a:t>
            </a:r>
            <a:r>
              <a:rPr lang="en-US" sz="2800">
                <a:solidFill>
                  <a:schemeClr val="dk1"/>
                </a:solidFill>
                <a:latin typeface="Times New Roman"/>
                <a:ea typeface="Times New Roman"/>
                <a:cs typeface="Times New Roman"/>
                <a:sym typeface="Times New Roman"/>
              </a:rPr>
              <a:t>− User managed threads.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5"/>
              </a:spcBef>
              <a:spcAft>
                <a:spcPts val="0"/>
              </a:spcAft>
              <a:buClr>
                <a:schemeClr val="dk1"/>
              </a:buClr>
              <a:buSzPts val="4350"/>
              <a:buFont typeface="Calibri"/>
              <a:buNone/>
            </a:pPr>
            <a:r>
              <a:t/>
            </a:r>
            <a:endParaRPr sz="4350">
              <a:solidFill>
                <a:schemeClr val="dk1"/>
              </a:solidFill>
              <a:latin typeface="Times New Roman"/>
              <a:ea typeface="Times New Roman"/>
              <a:cs typeface="Times New Roman"/>
              <a:sym typeface="Times New Roman"/>
            </a:endParaRPr>
          </a:p>
          <a:p>
            <a:pPr indent="-612140" lvl="0" marL="624205" marR="5080" rtl="0" algn="l">
              <a:lnSpc>
                <a:spcPct val="108928"/>
              </a:lnSpc>
              <a:spcBef>
                <a:spcPts val="0"/>
              </a:spcBef>
              <a:spcAft>
                <a:spcPts val="0"/>
              </a:spcAft>
              <a:buClr>
                <a:schemeClr val="dk1"/>
              </a:buClr>
              <a:buSzPts val="2800"/>
              <a:buFont typeface="Calibri"/>
              <a:buAutoNum type="arabicPeriod"/>
            </a:pPr>
            <a:r>
              <a:rPr b="1" lang="en-US" sz="2800">
                <a:solidFill>
                  <a:schemeClr val="dk1"/>
                </a:solidFill>
                <a:latin typeface="Times New Roman"/>
                <a:ea typeface="Times New Roman"/>
                <a:cs typeface="Times New Roman"/>
                <a:sym typeface="Times New Roman"/>
              </a:rPr>
              <a:t>Kernel Level Threads </a:t>
            </a:r>
            <a:r>
              <a:rPr lang="en-US" sz="2800">
                <a:solidFill>
                  <a:schemeClr val="dk1"/>
                </a:solidFill>
                <a:latin typeface="Times New Roman"/>
                <a:ea typeface="Times New Roman"/>
                <a:cs typeface="Times New Roman"/>
                <a:sym typeface="Times New Roman"/>
              </a:rPr>
              <a:t>− Operating System managed threads acting  on kernel, an operating system core.</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762000" y="-152400"/>
            <a:ext cx="6934200" cy="1367041"/>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br>
              <a:rPr lang="en-US" sz="4400"/>
            </a:br>
            <a:r>
              <a:rPr lang="en-US" sz="4400"/>
              <a:t>User Level Threads</a:t>
            </a:r>
            <a:endParaRPr sz="4400"/>
          </a:p>
        </p:txBody>
      </p:sp>
      <p:sp>
        <p:nvSpPr>
          <p:cNvPr id="306" name="Google Shape;306;p37"/>
          <p:cNvSpPr txBox="1"/>
          <p:nvPr/>
        </p:nvSpPr>
        <p:spPr>
          <a:xfrm>
            <a:off x="964547" y="1802663"/>
            <a:ext cx="10301605" cy="3646170"/>
          </a:xfrm>
          <a:prstGeom prst="rect">
            <a:avLst/>
          </a:prstGeom>
          <a:noFill/>
          <a:ln>
            <a:noFill/>
          </a:ln>
        </p:spPr>
        <p:txBody>
          <a:bodyPr anchorCtr="0" anchor="t" bIns="0" lIns="0" spcFirstLastPara="1" rIns="0" wrap="square" tIns="63500">
            <a:spAutoFit/>
          </a:bodyPr>
          <a:lstStyle/>
          <a:p>
            <a:pPr indent="-290194" lvl="0" marL="302260" marR="4445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this case, the thread management </a:t>
            </a:r>
            <a:r>
              <a:rPr lang="en-US" sz="2800">
                <a:solidFill>
                  <a:srgbClr val="FF0000"/>
                </a:solidFill>
                <a:latin typeface="Times New Roman"/>
                <a:ea typeface="Times New Roman"/>
                <a:cs typeface="Times New Roman"/>
                <a:sym typeface="Times New Roman"/>
              </a:rPr>
              <a:t>kernel is not aware </a:t>
            </a:r>
            <a:r>
              <a:rPr lang="en-US" sz="2800">
                <a:solidFill>
                  <a:schemeClr val="dk1"/>
                </a:solidFill>
                <a:latin typeface="Times New Roman"/>
                <a:ea typeface="Times New Roman"/>
                <a:cs typeface="Times New Roman"/>
                <a:sym typeface="Times New Roman"/>
              </a:rPr>
              <a:t>of the  existence of threads.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290194" lvl="0" marL="302260" marR="5080" rtl="0" algn="just">
              <a:lnSpc>
                <a:spcPct val="9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t>
            </a:r>
            <a:r>
              <a:rPr lang="en-US" sz="2800">
                <a:solidFill>
                  <a:srgbClr val="FF0000"/>
                </a:solidFill>
                <a:latin typeface="Times New Roman"/>
                <a:ea typeface="Times New Roman"/>
                <a:cs typeface="Times New Roman"/>
                <a:sym typeface="Times New Roman"/>
              </a:rPr>
              <a:t>thread library contains code </a:t>
            </a:r>
            <a:r>
              <a:rPr lang="en-US" sz="2800">
                <a:solidFill>
                  <a:schemeClr val="dk1"/>
                </a:solidFill>
                <a:latin typeface="Times New Roman"/>
                <a:ea typeface="Times New Roman"/>
                <a:cs typeface="Times New Roman"/>
                <a:sym typeface="Times New Roman"/>
              </a:rPr>
              <a:t>for creating and destroying threads,  for passing message and data between threads, for scheduling thread  execution and for saving and restoring thread contexts.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Clr>
                <a:schemeClr val="dk1"/>
              </a:buClr>
              <a:buSzPts val="4050"/>
              <a:buFont typeface="Arial"/>
              <a:buNone/>
            </a:pPr>
            <a:r>
              <a:t/>
            </a:r>
            <a:endParaRPr sz="4050">
              <a:solidFill>
                <a:schemeClr val="dk1"/>
              </a:solidFill>
              <a:latin typeface="Times New Roman"/>
              <a:ea typeface="Times New Roman"/>
              <a:cs typeface="Times New Roman"/>
              <a:sym typeface="Times New Roman"/>
            </a:endParaRPr>
          </a:p>
          <a:p>
            <a:pPr indent="-290194" lvl="0" marL="302260" marR="0" rtl="0" algn="l">
              <a:lnSpc>
                <a:spcPct val="100000"/>
              </a:lnSpc>
              <a:spcBef>
                <a:spcPts val="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application starts with a single thread.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911225" y="422044"/>
            <a:ext cx="12496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Cont.</a:t>
            </a:r>
            <a:endParaRPr sz="4400">
              <a:latin typeface="Times New Roman"/>
              <a:ea typeface="Times New Roman"/>
              <a:cs typeface="Times New Roman"/>
              <a:sym typeface="Times New Roman"/>
            </a:endParaRPr>
          </a:p>
        </p:txBody>
      </p:sp>
      <p:sp>
        <p:nvSpPr>
          <p:cNvPr id="312" name="Google Shape;312;p38"/>
          <p:cNvSpPr/>
          <p:nvPr/>
        </p:nvSpPr>
        <p:spPr>
          <a:xfrm>
            <a:off x="2514601" y="533400"/>
            <a:ext cx="8000999" cy="518128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762000" y="533400"/>
            <a:ext cx="266255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Advantages</a:t>
            </a:r>
            <a:endParaRPr sz="4400">
              <a:latin typeface="Times New Roman"/>
              <a:ea typeface="Times New Roman"/>
              <a:cs typeface="Times New Roman"/>
              <a:sym typeface="Times New Roman"/>
            </a:endParaRPr>
          </a:p>
        </p:txBody>
      </p:sp>
      <p:sp>
        <p:nvSpPr>
          <p:cNvPr id="318" name="Google Shape;318;p39"/>
          <p:cNvSpPr txBox="1"/>
          <p:nvPr/>
        </p:nvSpPr>
        <p:spPr>
          <a:xfrm>
            <a:off x="685800" y="1524000"/>
            <a:ext cx="10110470" cy="3885679"/>
          </a:xfrm>
          <a:prstGeom prst="rect">
            <a:avLst/>
          </a:prstGeom>
          <a:noFill/>
          <a:ln>
            <a:noFill/>
          </a:ln>
        </p:spPr>
        <p:txBody>
          <a:bodyPr anchorCtr="0" anchor="t" bIns="0" lIns="0" spcFirstLastPara="1" rIns="0" wrap="square" tIns="93975">
            <a:spAutoFit/>
          </a:bodyPr>
          <a:lstStyle/>
          <a:p>
            <a:pPr indent="-290195" lvl="0" marL="35560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Thread switching does </a:t>
            </a:r>
            <a:r>
              <a:rPr lang="en-US" sz="2800">
                <a:solidFill>
                  <a:srgbClr val="FF0000"/>
                </a:solidFill>
                <a:latin typeface="Times New Roman"/>
                <a:ea typeface="Times New Roman"/>
                <a:cs typeface="Times New Roman"/>
                <a:sym typeface="Times New Roman"/>
              </a:rPr>
              <a:t>not require Kernel </a:t>
            </a:r>
            <a:r>
              <a:rPr lang="en-US" sz="2800">
                <a:solidFill>
                  <a:schemeClr val="dk1"/>
                </a:solidFill>
                <a:latin typeface="Times New Roman"/>
                <a:ea typeface="Times New Roman"/>
                <a:cs typeface="Times New Roman"/>
                <a:sym typeface="Times New Roman"/>
              </a:rPr>
              <a:t>mode </a:t>
            </a:r>
            <a:r>
              <a:rPr lang="en-US" sz="2800">
                <a:solidFill>
                  <a:srgbClr val="FF0000"/>
                </a:solidFill>
                <a:latin typeface="Times New Roman"/>
                <a:ea typeface="Times New Roman"/>
                <a:cs typeface="Times New Roman"/>
                <a:sym typeface="Times New Roman"/>
              </a:rPr>
              <a:t>privileges</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290195" lvl="0" marL="355600" marR="0" rtl="0" algn="l">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User level thread can </a:t>
            </a:r>
            <a:r>
              <a:rPr lang="en-US" sz="2800">
                <a:solidFill>
                  <a:srgbClr val="FF0000"/>
                </a:solidFill>
                <a:latin typeface="Times New Roman"/>
                <a:ea typeface="Times New Roman"/>
                <a:cs typeface="Times New Roman"/>
                <a:sym typeface="Times New Roman"/>
              </a:rPr>
              <a:t>run on any operating system.</a:t>
            </a:r>
            <a:endParaRPr sz="2800">
              <a:solidFill>
                <a:schemeClr val="dk1"/>
              </a:solidFill>
              <a:latin typeface="Times New Roman"/>
              <a:ea typeface="Times New Roman"/>
              <a:cs typeface="Times New Roman"/>
              <a:sym typeface="Times New Roman"/>
            </a:endParaRPr>
          </a:p>
          <a:p>
            <a:pPr indent="-290195" lvl="0" marL="355600" marR="0" rtl="0" algn="l">
              <a:lnSpc>
                <a:spcPct val="100000"/>
              </a:lnSpc>
              <a:spcBef>
                <a:spcPts val="690"/>
              </a:spcBef>
              <a:spcAft>
                <a:spcPts val="0"/>
              </a:spcAft>
              <a:buClr>
                <a:srgbClr val="FF0000"/>
              </a:buClr>
              <a:buSzPts val="2800"/>
              <a:buFont typeface="Arial"/>
              <a:buChar char="•"/>
            </a:pPr>
            <a:r>
              <a:rPr lang="en-US" sz="2800">
                <a:solidFill>
                  <a:srgbClr val="FF0000"/>
                </a:solidFill>
                <a:latin typeface="Times New Roman"/>
                <a:ea typeface="Times New Roman"/>
                <a:cs typeface="Times New Roman"/>
                <a:sym typeface="Times New Roman"/>
              </a:rPr>
              <a:t>Scheduling can be application specific </a:t>
            </a:r>
            <a:r>
              <a:rPr lang="en-US" sz="2800">
                <a:solidFill>
                  <a:schemeClr val="dk1"/>
                </a:solidFill>
                <a:latin typeface="Times New Roman"/>
                <a:ea typeface="Times New Roman"/>
                <a:cs typeface="Times New Roman"/>
                <a:sym typeface="Times New Roman"/>
              </a:rPr>
              <a:t>in the user level thread.</a:t>
            </a:r>
            <a:endParaRPr sz="2800">
              <a:solidFill>
                <a:schemeClr val="dk1"/>
              </a:solidFill>
              <a:latin typeface="Times New Roman"/>
              <a:ea typeface="Times New Roman"/>
              <a:cs typeface="Times New Roman"/>
              <a:sym typeface="Times New Roman"/>
            </a:endParaRPr>
          </a:p>
          <a:p>
            <a:pPr indent="-290195" lvl="0" marL="35560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User level threads are </a:t>
            </a:r>
            <a:r>
              <a:rPr lang="en-US" sz="2800">
                <a:solidFill>
                  <a:srgbClr val="FF0000"/>
                </a:solidFill>
                <a:latin typeface="Times New Roman"/>
                <a:ea typeface="Times New Roman"/>
                <a:cs typeface="Times New Roman"/>
                <a:sym typeface="Times New Roman"/>
              </a:rPr>
              <a:t>fast </a:t>
            </a:r>
            <a:r>
              <a:rPr lang="en-US" sz="2800">
                <a:solidFill>
                  <a:schemeClr val="dk1"/>
                </a:solidFill>
                <a:latin typeface="Times New Roman"/>
                <a:ea typeface="Times New Roman"/>
                <a:cs typeface="Times New Roman"/>
                <a:sym typeface="Times New Roman"/>
              </a:rPr>
              <a:t>to create and manage.</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35"/>
              </a:spcBef>
              <a:spcAft>
                <a:spcPts val="0"/>
              </a:spcAft>
              <a:buClr>
                <a:schemeClr val="dk1"/>
              </a:buClr>
              <a:buSzPts val="3900"/>
              <a:buFont typeface="Verdana"/>
              <a:buNone/>
            </a:pPr>
            <a:r>
              <a:t/>
            </a:r>
            <a:endParaRPr sz="3900">
              <a:solidFill>
                <a:schemeClr val="dk1"/>
              </a:solidFill>
              <a:latin typeface="Times New Roman"/>
              <a:ea typeface="Times New Roman"/>
              <a:cs typeface="Times New Roman"/>
              <a:sym typeface="Times New Roman"/>
            </a:endParaRPr>
          </a:p>
          <a:p>
            <a:pPr indent="0" lvl="0" marL="12700" marR="0" rtl="0" algn="l">
              <a:spcBef>
                <a:spcPts val="100"/>
              </a:spcBef>
              <a:spcAft>
                <a:spcPts val="0"/>
              </a:spcAft>
              <a:buNone/>
            </a:pPr>
            <a:r>
              <a:rPr lang="en-US" sz="4400">
                <a:solidFill>
                  <a:srgbClr val="D7597D"/>
                </a:solidFill>
                <a:latin typeface="Times New Roman"/>
                <a:ea typeface="Times New Roman"/>
                <a:cs typeface="Times New Roman"/>
                <a:sym typeface="Times New Roman"/>
              </a:rPr>
              <a:t>Disadvantages</a:t>
            </a:r>
            <a:endParaRPr sz="4400">
              <a:solidFill>
                <a:srgbClr val="D7597D"/>
              </a:solidFill>
              <a:latin typeface="Times New Roman"/>
              <a:ea typeface="Times New Roman"/>
              <a:cs typeface="Times New Roman"/>
              <a:sym typeface="Times New Roman"/>
            </a:endParaRPr>
          </a:p>
          <a:p>
            <a:pPr indent="-290195" lvl="0" marL="355600" marR="0" rtl="0" algn="l">
              <a:lnSpc>
                <a:spcPct val="100000"/>
              </a:lnSpc>
              <a:spcBef>
                <a:spcPts val="71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Multithreaded application cannot take advantage of multiprocessing.</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911225" y="422044"/>
            <a:ext cx="173228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a:t>
            </a:r>
            <a:endParaRPr sz="4400">
              <a:latin typeface="Times New Roman"/>
              <a:ea typeface="Times New Roman"/>
              <a:cs typeface="Times New Roman"/>
              <a:sym typeface="Times New Roman"/>
            </a:endParaRPr>
          </a:p>
        </p:txBody>
      </p:sp>
      <p:sp>
        <p:nvSpPr>
          <p:cNvPr id="112" name="Google Shape;112;p4"/>
          <p:cNvSpPr txBox="1"/>
          <p:nvPr/>
        </p:nvSpPr>
        <p:spPr>
          <a:xfrm>
            <a:off x="964547" y="1707896"/>
            <a:ext cx="10304145" cy="2543175"/>
          </a:xfrm>
          <a:prstGeom prst="rect">
            <a:avLst/>
          </a:prstGeom>
          <a:noFill/>
          <a:ln>
            <a:noFill/>
          </a:ln>
        </p:spPr>
        <p:txBody>
          <a:bodyPr anchorCtr="0" anchor="t" bIns="0" lIns="0" spcFirstLastPara="1" rIns="0" wrap="square" tIns="141600">
            <a:spAutoFit/>
          </a:bodyPr>
          <a:lstStyle/>
          <a:p>
            <a:pPr indent="-177800" lvl="0" marL="187960" marR="0" rtl="0" algn="just">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process is a program in execution.</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101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 is not as same as program code but a lot more than it.</a:t>
            </a:r>
            <a:endParaRPr sz="2800">
              <a:solidFill>
                <a:schemeClr val="dk1"/>
              </a:solidFill>
              <a:latin typeface="Times New Roman"/>
              <a:ea typeface="Times New Roman"/>
              <a:cs typeface="Times New Roman"/>
              <a:sym typeface="Times New Roman"/>
            </a:endParaRPr>
          </a:p>
          <a:p>
            <a:pPr indent="-177800" lvl="0" marL="187960" marR="5080" rtl="0" algn="just">
              <a:lnSpc>
                <a:spcPct val="100099"/>
              </a:lnSpc>
              <a:spcBef>
                <a:spcPts val="98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process is an 'active' entity as opposed to program which is  considered to be a 'passive' entity. Attributes held by process include  hardware state, memory, CPU etc.</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ph type="title"/>
          </p:nvPr>
        </p:nvSpPr>
        <p:spPr>
          <a:xfrm>
            <a:off x="911225" y="422044"/>
            <a:ext cx="8308975" cy="68993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Kernel Level Threads</a:t>
            </a:r>
            <a:endParaRPr sz="4400"/>
          </a:p>
        </p:txBody>
      </p:sp>
      <p:sp>
        <p:nvSpPr>
          <p:cNvPr id="324" name="Google Shape;324;p40"/>
          <p:cNvSpPr txBox="1"/>
          <p:nvPr>
            <p:ph idx="1" type="body"/>
          </p:nvPr>
        </p:nvSpPr>
        <p:spPr>
          <a:xfrm>
            <a:off x="670560" y="530352"/>
            <a:ext cx="10911840" cy="4014618"/>
          </a:xfrm>
          <a:prstGeom prst="rect">
            <a:avLst/>
          </a:prstGeom>
          <a:noFill/>
          <a:ln>
            <a:noFill/>
          </a:ln>
        </p:spPr>
        <p:txBody>
          <a:bodyPr anchorCtr="0" anchor="t" bIns="0" lIns="0" spcFirstLastPara="1" rIns="0" wrap="square" tIns="234350">
            <a:spAutoFit/>
          </a:bodyPr>
          <a:lstStyle/>
          <a:p>
            <a:pPr indent="-147955" lvl="0" marL="334010" rtl="0" algn="l">
              <a:lnSpc>
                <a:spcPct val="100000"/>
              </a:lnSpc>
              <a:spcBef>
                <a:spcPts val="0"/>
              </a:spcBef>
              <a:spcAft>
                <a:spcPts val="0"/>
              </a:spcAft>
              <a:buSzPts val="2240"/>
              <a:buFont typeface="Arial"/>
              <a:buNone/>
            </a:pPr>
            <a:r>
              <a:t/>
            </a:r>
            <a:endParaRPr/>
          </a:p>
          <a:p>
            <a:pPr indent="-290194" lvl="0" marL="334010" rtl="0" algn="l">
              <a:lnSpc>
                <a:spcPct val="100000"/>
              </a:lnSpc>
              <a:spcBef>
                <a:spcPts val="740"/>
              </a:spcBef>
              <a:spcAft>
                <a:spcPts val="0"/>
              </a:spcAft>
              <a:buSzPts val="2240"/>
              <a:buFont typeface="Arial"/>
              <a:buChar char="•"/>
            </a:pPr>
            <a:r>
              <a:rPr lang="en-US"/>
              <a:t>In this case, thread </a:t>
            </a:r>
            <a:r>
              <a:rPr lang="en-US">
                <a:solidFill>
                  <a:srgbClr val="FF0000"/>
                </a:solidFill>
              </a:rPr>
              <a:t>management </a:t>
            </a:r>
            <a:r>
              <a:rPr lang="en-US"/>
              <a:t>is done by the </a:t>
            </a:r>
            <a:r>
              <a:rPr lang="en-US">
                <a:solidFill>
                  <a:srgbClr val="FF0000"/>
                </a:solidFill>
              </a:rPr>
              <a:t>Kernel</a:t>
            </a:r>
            <a:r>
              <a:rPr lang="en-US"/>
              <a:t>.</a:t>
            </a:r>
            <a:endParaRPr/>
          </a:p>
          <a:p>
            <a:pPr indent="-290194" lvl="0" marL="334010" rtl="0" algn="l">
              <a:lnSpc>
                <a:spcPct val="100000"/>
              </a:lnSpc>
              <a:spcBef>
                <a:spcPts val="640"/>
              </a:spcBef>
              <a:spcAft>
                <a:spcPts val="0"/>
              </a:spcAft>
              <a:buSzPts val="2240"/>
              <a:buFont typeface="Arial"/>
              <a:buChar char="•"/>
            </a:pPr>
            <a:r>
              <a:rPr lang="en-US"/>
              <a:t>There is no thread management code in the application area.</a:t>
            </a:r>
            <a:endParaRPr/>
          </a:p>
          <a:p>
            <a:pPr indent="-290194" lvl="0" marL="334010" rtl="0" algn="l">
              <a:lnSpc>
                <a:spcPct val="100000"/>
              </a:lnSpc>
              <a:spcBef>
                <a:spcPts val="690"/>
              </a:spcBef>
              <a:spcAft>
                <a:spcPts val="0"/>
              </a:spcAft>
              <a:buSzPts val="2240"/>
              <a:buFont typeface="Arial"/>
              <a:buChar char="•"/>
            </a:pPr>
            <a:r>
              <a:rPr lang="en-US"/>
              <a:t>Kernel threads are </a:t>
            </a:r>
            <a:r>
              <a:rPr lang="en-US">
                <a:solidFill>
                  <a:srgbClr val="FF0000"/>
                </a:solidFill>
              </a:rPr>
              <a:t>supported directly by the operating system.</a:t>
            </a:r>
            <a:endParaRPr/>
          </a:p>
          <a:p>
            <a:pPr indent="-290194" lvl="0" marL="334010" marR="5080" rtl="0" algn="l">
              <a:lnSpc>
                <a:spcPct val="108928"/>
              </a:lnSpc>
              <a:spcBef>
                <a:spcPts val="1050"/>
              </a:spcBef>
              <a:spcAft>
                <a:spcPts val="0"/>
              </a:spcAft>
              <a:buSzPts val="2240"/>
              <a:buFont typeface="Arial"/>
              <a:buChar char="•"/>
            </a:pPr>
            <a:r>
              <a:rPr lang="en-US"/>
              <a:t>The Kernel performs thread creation, scheduling and management in  Kernel space.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911225" y="422044"/>
            <a:ext cx="266255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Advantages</a:t>
            </a:r>
            <a:endParaRPr sz="4400">
              <a:latin typeface="Times New Roman"/>
              <a:ea typeface="Times New Roman"/>
              <a:cs typeface="Times New Roman"/>
              <a:sym typeface="Times New Roman"/>
            </a:endParaRPr>
          </a:p>
        </p:txBody>
      </p:sp>
      <p:sp>
        <p:nvSpPr>
          <p:cNvPr id="330" name="Google Shape;330;p41"/>
          <p:cNvSpPr txBox="1"/>
          <p:nvPr/>
        </p:nvSpPr>
        <p:spPr>
          <a:xfrm>
            <a:off x="964547" y="1802663"/>
            <a:ext cx="10299700" cy="2242820"/>
          </a:xfrm>
          <a:prstGeom prst="rect">
            <a:avLst/>
          </a:prstGeom>
          <a:noFill/>
          <a:ln>
            <a:noFill/>
          </a:ln>
        </p:spPr>
        <p:txBody>
          <a:bodyPr anchorCtr="0" anchor="t" bIns="0" lIns="0" spcFirstLastPara="1" rIns="0" wrap="square" tIns="63500">
            <a:spAutoFit/>
          </a:bodyPr>
          <a:lstStyle/>
          <a:p>
            <a:pPr indent="-290194" lvl="0" marL="302260" marR="12065"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Kernel can	</a:t>
            </a:r>
            <a:r>
              <a:rPr lang="en-US" sz="2800">
                <a:solidFill>
                  <a:srgbClr val="FF0000"/>
                </a:solidFill>
                <a:latin typeface="Times New Roman"/>
                <a:ea typeface="Times New Roman"/>
                <a:cs typeface="Times New Roman"/>
                <a:sym typeface="Times New Roman"/>
              </a:rPr>
              <a:t>simultaneously  schedule multiple threads	</a:t>
            </a:r>
            <a:r>
              <a:rPr lang="en-US" sz="2800">
                <a:solidFill>
                  <a:schemeClr val="dk1"/>
                </a:solidFill>
                <a:latin typeface="Times New Roman"/>
                <a:ea typeface="Times New Roman"/>
                <a:cs typeface="Times New Roman"/>
                <a:sym typeface="Times New Roman"/>
              </a:rPr>
              <a:t>from the same  process on multiple processes.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5080"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If one thread in a process is blocked, the Kernel can schedule another  thread of the same process.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911225" y="422044"/>
            <a:ext cx="328295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Disadvantages</a:t>
            </a:r>
            <a:endParaRPr sz="4400">
              <a:latin typeface="Times New Roman"/>
              <a:ea typeface="Times New Roman"/>
              <a:cs typeface="Times New Roman"/>
              <a:sym typeface="Times New Roman"/>
            </a:endParaRPr>
          </a:p>
        </p:txBody>
      </p:sp>
      <p:sp>
        <p:nvSpPr>
          <p:cNvPr id="336" name="Google Shape;336;p42"/>
          <p:cNvSpPr txBox="1"/>
          <p:nvPr/>
        </p:nvSpPr>
        <p:spPr>
          <a:xfrm>
            <a:off x="964547" y="1802663"/>
            <a:ext cx="10296525" cy="2242820"/>
          </a:xfrm>
          <a:prstGeom prst="rect">
            <a:avLst/>
          </a:prstGeom>
          <a:noFill/>
          <a:ln>
            <a:noFill/>
          </a:ln>
        </p:spPr>
        <p:txBody>
          <a:bodyPr anchorCtr="0" anchor="t" bIns="0" lIns="0" spcFirstLastPara="1" rIns="0" wrap="square" tIns="63500">
            <a:spAutoFit/>
          </a:bodyPr>
          <a:lstStyle/>
          <a:p>
            <a:pPr indent="-290194" lvl="0" marL="302260" marR="29844"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Kernel	threads	are	generally	</a:t>
            </a:r>
            <a:r>
              <a:rPr lang="en-US" sz="2800">
                <a:solidFill>
                  <a:srgbClr val="FF0000"/>
                </a:solidFill>
                <a:latin typeface="Times New Roman"/>
                <a:ea typeface="Times New Roman"/>
                <a:cs typeface="Times New Roman"/>
                <a:sym typeface="Times New Roman"/>
              </a:rPr>
              <a:t>slower	</a:t>
            </a:r>
            <a:r>
              <a:rPr lang="en-US" sz="2800">
                <a:solidFill>
                  <a:schemeClr val="dk1"/>
                </a:solidFill>
                <a:latin typeface="Times New Roman"/>
                <a:ea typeface="Times New Roman"/>
                <a:cs typeface="Times New Roman"/>
                <a:sym typeface="Times New Roman"/>
              </a:rPr>
              <a:t>to	create	and	manage	than	the  user threads.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5080"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Transfer	of	control	from	one	thread	to	another	within	the	same  process </a:t>
            </a:r>
            <a:r>
              <a:rPr lang="en-US" sz="2800">
                <a:solidFill>
                  <a:srgbClr val="FF0000"/>
                </a:solidFill>
                <a:latin typeface="Times New Roman"/>
                <a:ea typeface="Times New Roman"/>
                <a:cs typeface="Times New Roman"/>
                <a:sym typeface="Times New Roman"/>
              </a:rPr>
              <a:t>requires a mode switch to the Kernel.</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911225" y="422044"/>
            <a:ext cx="3376929"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Multithreading</a:t>
            </a:r>
            <a:endParaRPr sz="4400">
              <a:latin typeface="Times New Roman"/>
              <a:ea typeface="Times New Roman"/>
              <a:cs typeface="Times New Roman"/>
              <a:sym typeface="Times New Roman"/>
            </a:endParaRPr>
          </a:p>
        </p:txBody>
      </p:sp>
      <p:sp>
        <p:nvSpPr>
          <p:cNvPr id="342" name="Google Shape;342;p43"/>
          <p:cNvSpPr txBox="1"/>
          <p:nvPr/>
        </p:nvSpPr>
        <p:spPr>
          <a:xfrm>
            <a:off x="964547" y="1721383"/>
            <a:ext cx="9464040" cy="3629025"/>
          </a:xfrm>
          <a:prstGeom prst="rect">
            <a:avLst/>
          </a:prstGeom>
          <a:noFill/>
          <a:ln>
            <a:noFill/>
          </a:ln>
        </p:spPr>
        <p:txBody>
          <a:bodyPr anchorCtr="0" anchor="t" bIns="0" lIns="0" spcFirstLastPara="1" rIns="0" wrap="square" tIns="93975">
            <a:spAutoFit/>
          </a:bodyPr>
          <a:lstStyle/>
          <a:p>
            <a:pPr indent="-177800" lvl="0" marL="1879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Ability of operating system to execute multiple threads.</a:t>
            </a:r>
            <a:endParaRPr sz="2800">
              <a:solidFill>
                <a:schemeClr val="dk1"/>
              </a:solidFill>
              <a:latin typeface="Times New Roman"/>
              <a:ea typeface="Times New Roman"/>
              <a:cs typeface="Times New Roman"/>
              <a:sym typeface="Times New Roman"/>
            </a:endParaRPr>
          </a:p>
          <a:p>
            <a:pPr indent="-177800" lvl="0" marL="187960" marR="5080" rtl="0" algn="l">
              <a:lnSpc>
                <a:spcPct val="108928"/>
              </a:lnSpc>
              <a:spcBef>
                <a:spcPts val="10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Some operating system provide a </a:t>
            </a:r>
            <a:r>
              <a:rPr lang="en-US" sz="2800">
                <a:solidFill>
                  <a:srgbClr val="FF0000"/>
                </a:solidFill>
                <a:latin typeface="Times New Roman"/>
                <a:ea typeface="Times New Roman"/>
                <a:cs typeface="Times New Roman"/>
                <a:sym typeface="Times New Roman"/>
              </a:rPr>
              <a:t>combined </a:t>
            </a:r>
            <a:r>
              <a:rPr lang="en-US" sz="2800">
                <a:solidFill>
                  <a:schemeClr val="dk1"/>
                </a:solidFill>
                <a:latin typeface="Times New Roman"/>
                <a:ea typeface="Times New Roman"/>
                <a:cs typeface="Times New Roman"/>
                <a:sym typeface="Times New Roman"/>
              </a:rPr>
              <a:t>user level thread and  Kernel level thread facility.</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Clr>
                <a:schemeClr val="dk1"/>
              </a:buClr>
              <a:buSzPts val="4000"/>
              <a:buFont typeface="Arial"/>
              <a:buNone/>
            </a:pPr>
            <a:r>
              <a:t/>
            </a:r>
            <a:endParaRPr sz="4000">
              <a:solidFill>
                <a:schemeClr val="dk1"/>
              </a:solidFill>
              <a:latin typeface="Times New Roman"/>
              <a:ea typeface="Times New Roman"/>
              <a:cs typeface="Times New Roman"/>
              <a:sym typeface="Times New Roman"/>
            </a:endParaRPr>
          </a:p>
          <a:p>
            <a:pPr indent="-177800" lvl="0" marL="1879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Multithreading Models</a:t>
            </a:r>
            <a:endParaRPr sz="2800">
              <a:solidFill>
                <a:schemeClr val="dk1"/>
              </a:solidFill>
              <a:latin typeface="Times New Roman"/>
              <a:ea typeface="Times New Roman"/>
              <a:cs typeface="Times New Roman"/>
              <a:sym typeface="Times New Roman"/>
            </a:endParaRPr>
          </a:p>
          <a:p>
            <a:pPr indent="-537210" lvl="1" marL="873760" marR="0" rtl="0" algn="l">
              <a:lnSpc>
                <a:spcPct val="100000"/>
              </a:lnSpc>
              <a:spcBef>
                <a:spcPts val="244"/>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Many to One Model</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One to One Model</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Many to Many Model</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911225" y="422044"/>
            <a:ext cx="456946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Many to One Model</a:t>
            </a:r>
            <a:endParaRPr sz="4400">
              <a:latin typeface="Times New Roman"/>
              <a:ea typeface="Times New Roman"/>
              <a:cs typeface="Times New Roman"/>
              <a:sym typeface="Times New Roman"/>
            </a:endParaRPr>
          </a:p>
        </p:txBody>
      </p:sp>
      <p:sp>
        <p:nvSpPr>
          <p:cNvPr id="348" name="Google Shape;348;p44"/>
          <p:cNvSpPr txBox="1"/>
          <p:nvPr/>
        </p:nvSpPr>
        <p:spPr>
          <a:xfrm>
            <a:off x="964547" y="1802663"/>
            <a:ext cx="9683115" cy="1728470"/>
          </a:xfrm>
          <a:prstGeom prst="rect">
            <a:avLst/>
          </a:prstGeom>
          <a:noFill/>
          <a:ln>
            <a:noFill/>
          </a:ln>
        </p:spPr>
        <p:txBody>
          <a:bodyPr anchorCtr="0" anchor="t" bIns="0" lIns="0" spcFirstLastPara="1" rIns="0" wrap="square" tIns="63500">
            <a:spAutoFit/>
          </a:bodyPr>
          <a:lstStyle/>
          <a:p>
            <a:pPr indent="-177800" lvl="0" marL="18796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the </a:t>
            </a:r>
            <a:r>
              <a:rPr b="1" lang="en-US" sz="2800">
                <a:solidFill>
                  <a:schemeClr val="dk1"/>
                </a:solidFill>
                <a:latin typeface="Times New Roman"/>
                <a:ea typeface="Times New Roman"/>
                <a:cs typeface="Times New Roman"/>
                <a:sym typeface="Times New Roman"/>
              </a:rPr>
              <a:t>many to one </a:t>
            </a:r>
            <a:r>
              <a:rPr lang="en-US" sz="2800">
                <a:solidFill>
                  <a:schemeClr val="dk1"/>
                </a:solidFill>
                <a:latin typeface="Times New Roman"/>
                <a:ea typeface="Times New Roman"/>
                <a:cs typeface="Times New Roman"/>
                <a:sym typeface="Times New Roman"/>
              </a:rPr>
              <a:t>model, many user-level threads are all mapped  onto a single kernel thread.</a:t>
            </a:r>
            <a:endParaRPr sz="2800">
              <a:solidFill>
                <a:schemeClr val="dk1"/>
              </a:solidFill>
              <a:latin typeface="Times New Roman"/>
              <a:ea typeface="Times New Roman"/>
              <a:cs typeface="Times New Roman"/>
              <a:sym typeface="Times New Roman"/>
            </a:endParaRPr>
          </a:p>
          <a:p>
            <a:pPr indent="-177800" lvl="0" marL="187960" marR="59055" rtl="0" algn="l">
              <a:lnSpc>
                <a:spcPct val="108928"/>
              </a:lnSpc>
              <a:spcBef>
                <a:spcPts val="9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Thread management is handled by the thread library in user space,  which is efficient in nature.</a:t>
            </a:r>
            <a:endParaRPr sz="2800">
              <a:solidFill>
                <a:schemeClr val="dk1"/>
              </a:solidFill>
              <a:latin typeface="Times New Roman"/>
              <a:ea typeface="Times New Roman"/>
              <a:cs typeface="Times New Roman"/>
              <a:sym typeface="Times New Roman"/>
            </a:endParaRPr>
          </a:p>
        </p:txBody>
      </p:sp>
      <p:sp>
        <p:nvSpPr>
          <p:cNvPr id="349" name="Google Shape;349;p44"/>
          <p:cNvSpPr/>
          <p:nvPr/>
        </p:nvSpPr>
        <p:spPr>
          <a:xfrm>
            <a:off x="7980218" y="3247902"/>
            <a:ext cx="4211781" cy="36100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911225" y="422044"/>
            <a:ext cx="80041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One to	One Model</a:t>
            </a:r>
            <a:endParaRPr sz="4400"/>
          </a:p>
        </p:txBody>
      </p:sp>
      <p:sp>
        <p:nvSpPr>
          <p:cNvPr id="355" name="Google Shape;355;p45"/>
          <p:cNvSpPr txBox="1"/>
          <p:nvPr>
            <p:ph idx="1" type="body"/>
          </p:nvPr>
        </p:nvSpPr>
        <p:spPr>
          <a:xfrm>
            <a:off x="670560" y="530352"/>
            <a:ext cx="10911840" cy="3577903"/>
          </a:xfrm>
          <a:prstGeom prst="rect">
            <a:avLst/>
          </a:prstGeom>
          <a:noFill/>
          <a:ln>
            <a:noFill/>
          </a:ln>
        </p:spPr>
        <p:txBody>
          <a:bodyPr anchorCtr="0" anchor="t" bIns="0" lIns="0" spcFirstLastPara="1" rIns="0" wrap="square" tIns="63500">
            <a:spAutoFit/>
          </a:bodyPr>
          <a:lstStyle/>
          <a:p>
            <a:pPr indent="-33654" lvl="0" marL="219709" marR="14604" rtl="0" algn="l">
              <a:lnSpc>
                <a:spcPct val="107142"/>
              </a:lnSpc>
              <a:spcBef>
                <a:spcPts val="0"/>
              </a:spcBef>
              <a:spcAft>
                <a:spcPts val="0"/>
              </a:spcAft>
              <a:buSzPts val="2240"/>
              <a:buFont typeface="Arial"/>
              <a:buNone/>
            </a:pPr>
            <a:r>
              <a:t/>
            </a:r>
            <a:endParaRPr/>
          </a:p>
          <a:p>
            <a:pPr indent="-33654" lvl="0" marL="219709" marR="14604" rtl="0" algn="l">
              <a:lnSpc>
                <a:spcPct val="107142"/>
              </a:lnSpc>
              <a:spcBef>
                <a:spcPts val="500"/>
              </a:spcBef>
              <a:spcAft>
                <a:spcPts val="0"/>
              </a:spcAft>
              <a:buSzPts val="2240"/>
              <a:buFont typeface="Arial"/>
              <a:buNone/>
            </a:pPr>
            <a:r>
              <a:t/>
            </a:r>
            <a:endParaRPr/>
          </a:p>
          <a:p>
            <a:pPr indent="-175895" lvl="0" marL="219709" marR="14604" rtl="0" algn="l">
              <a:lnSpc>
                <a:spcPct val="115384"/>
              </a:lnSpc>
              <a:spcBef>
                <a:spcPts val="500"/>
              </a:spcBef>
              <a:spcAft>
                <a:spcPts val="0"/>
              </a:spcAft>
              <a:buSzPts val="2080"/>
              <a:buFont typeface="Arial"/>
              <a:buChar char="•"/>
            </a:pPr>
            <a:r>
              <a:rPr lang="en-US" sz="2600"/>
              <a:t>The </a:t>
            </a:r>
            <a:r>
              <a:rPr b="1" lang="en-US" sz="2600">
                <a:latin typeface="Times New Roman"/>
                <a:ea typeface="Times New Roman"/>
                <a:cs typeface="Times New Roman"/>
                <a:sym typeface="Times New Roman"/>
              </a:rPr>
              <a:t>one to one </a:t>
            </a:r>
            <a:r>
              <a:rPr lang="en-US" sz="2600"/>
              <a:t>model creates a separate kernel thread to handle each  and every user thread.</a:t>
            </a:r>
            <a:endParaRPr/>
          </a:p>
          <a:p>
            <a:pPr indent="-175895" lvl="0" marL="219709" marR="5080" rtl="0" algn="l">
              <a:lnSpc>
                <a:spcPct val="117307"/>
              </a:lnSpc>
              <a:spcBef>
                <a:spcPts val="960"/>
              </a:spcBef>
              <a:spcAft>
                <a:spcPts val="0"/>
              </a:spcAft>
              <a:buSzPts val="2080"/>
              <a:buFont typeface="Arial"/>
              <a:buChar char="•"/>
            </a:pPr>
            <a:r>
              <a:rPr lang="en-US" sz="2600"/>
              <a:t>Most	implementations	of	this	model	place	a	limit	on how many  threads can be created.</a:t>
            </a:r>
            <a:endParaRPr/>
          </a:p>
          <a:p>
            <a:pPr indent="-175895" lvl="0" marL="219709" marR="5080" rtl="0" algn="l">
              <a:lnSpc>
                <a:spcPct val="117307"/>
              </a:lnSpc>
              <a:spcBef>
                <a:spcPts val="950"/>
              </a:spcBef>
              <a:spcAft>
                <a:spcPts val="0"/>
              </a:spcAft>
              <a:buSzPts val="2080"/>
              <a:buFont typeface="Arial"/>
              <a:buChar char="•"/>
            </a:pPr>
            <a:r>
              <a:rPr lang="en-US" sz="2600"/>
              <a:t>Linux and Windows from 95 to XP implement the one-to-one model  for threads.</a:t>
            </a:r>
            <a:endParaRPr/>
          </a:p>
        </p:txBody>
      </p:sp>
      <p:sp>
        <p:nvSpPr>
          <p:cNvPr id="356" name="Google Shape;356;p45"/>
          <p:cNvSpPr/>
          <p:nvPr/>
        </p:nvSpPr>
        <p:spPr>
          <a:xfrm>
            <a:off x="4429125" y="3823854"/>
            <a:ext cx="3539835" cy="30341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911225" y="529268"/>
            <a:ext cx="8918575" cy="68993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Many to Many Model</a:t>
            </a:r>
            <a:endParaRPr sz="4400"/>
          </a:p>
        </p:txBody>
      </p:sp>
      <p:sp>
        <p:nvSpPr>
          <p:cNvPr id="362" name="Google Shape;362;p46"/>
          <p:cNvSpPr txBox="1"/>
          <p:nvPr/>
        </p:nvSpPr>
        <p:spPr>
          <a:xfrm>
            <a:off x="964547" y="1567136"/>
            <a:ext cx="10157460" cy="2750820"/>
          </a:xfrm>
          <a:prstGeom prst="rect">
            <a:avLst/>
          </a:prstGeom>
          <a:noFill/>
          <a:ln>
            <a:noFill/>
          </a:ln>
        </p:spPr>
        <p:txBody>
          <a:bodyPr anchorCtr="0" anchor="t" bIns="0" lIns="0" spcFirstLastPara="1" rIns="0" wrap="square" tIns="63500">
            <a:spAutoFit/>
          </a:bodyPr>
          <a:lstStyle/>
          <a:p>
            <a:pPr indent="-177800" lvl="0" marL="18796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t>
            </a:r>
            <a:r>
              <a:rPr b="1" lang="en-US" sz="2800">
                <a:solidFill>
                  <a:schemeClr val="dk1"/>
                </a:solidFill>
                <a:latin typeface="Times New Roman"/>
                <a:ea typeface="Times New Roman"/>
                <a:cs typeface="Times New Roman"/>
                <a:sym typeface="Times New Roman"/>
              </a:rPr>
              <a:t>many to many </a:t>
            </a:r>
            <a:r>
              <a:rPr lang="en-US" sz="2800">
                <a:solidFill>
                  <a:schemeClr val="dk1"/>
                </a:solidFill>
                <a:latin typeface="Times New Roman"/>
                <a:ea typeface="Times New Roman"/>
                <a:cs typeface="Times New Roman"/>
                <a:sym typeface="Times New Roman"/>
              </a:rPr>
              <a:t>model multiplexes any number of user threads  onto an equal or smaller number of kernel threads, combining the best  features of the one-to-one and many-to-one models.</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Users can create any number of the threads.</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Blocking the kernel system calls does not block the entire process.</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Processes can be split across multiple processors.</a:t>
            </a:r>
            <a:endParaRPr sz="2800">
              <a:solidFill>
                <a:schemeClr val="dk1"/>
              </a:solidFill>
              <a:latin typeface="Times New Roman"/>
              <a:ea typeface="Times New Roman"/>
              <a:cs typeface="Times New Roman"/>
              <a:sym typeface="Times New Roman"/>
            </a:endParaRPr>
          </a:p>
        </p:txBody>
      </p:sp>
      <p:sp>
        <p:nvSpPr>
          <p:cNvPr id="363" name="Google Shape;363;p46"/>
          <p:cNvSpPr/>
          <p:nvPr/>
        </p:nvSpPr>
        <p:spPr>
          <a:xfrm>
            <a:off x="8312727" y="3814262"/>
            <a:ext cx="3879272" cy="3043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nvSpPr>
        <p:spPr>
          <a:xfrm>
            <a:off x="875660" y="381000"/>
            <a:ext cx="10394315" cy="5822107"/>
          </a:xfrm>
          <a:prstGeom prst="rect">
            <a:avLst/>
          </a:prstGeom>
          <a:noFill/>
          <a:ln>
            <a:noFill/>
          </a:ln>
        </p:spPr>
        <p:txBody>
          <a:bodyPr anchorCtr="0" anchor="t" bIns="0" lIns="0" spcFirstLastPara="1" rIns="0" wrap="square" tIns="93975">
            <a:spAutoFit/>
          </a:bodyPr>
          <a:lstStyle/>
          <a:p>
            <a:pPr indent="0" lvl="0" marL="12700" marR="0" rtl="0" algn="l">
              <a:lnSpc>
                <a:spcPct val="100000"/>
              </a:lnSpc>
              <a:spcBef>
                <a:spcPts val="0"/>
              </a:spcBef>
              <a:spcAft>
                <a:spcPts val="0"/>
              </a:spcAft>
              <a:buNone/>
            </a:pPr>
            <a:r>
              <a:rPr b="1" lang="en-US" sz="4400">
                <a:solidFill>
                  <a:srgbClr val="D7597D"/>
                </a:solidFill>
                <a:latin typeface="Verdana"/>
                <a:ea typeface="Verdana"/>
                <a:cs typeface="Verdana"/>
                <a:sym typeface="Verdana"/>
              </a:rPr>
              <a:t>Benefits of Multithreading</a:t>
            </a:r>
            <a:endParaRPr b="1" sz="4400">
              <a:solidFill>
                <a:srgbClr val="D7597D"/>
              </a:solidFill>
              <a:latin typeface="Verdana"/>
              <a:ea typeface="Verdana"/>
              <a:cs typeface="Verdana"/>
              <a:sym typeface="Verdana"/>
            </a:endParaRPr>
          </a:p>
          <a:p>
            <a:pPr indent="-177800" lvl="0" marL="276860" marR="0" rtl="0" algn="l">
              <a:lnSpc>
                <a:spcPct val="150000"/>
              </a:lnSpc>
              <a:spcBef>
                <a:spcPts val="64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Responsiveness</a:t>
            </a:r>
            <a:endParaRPr sz="2800">
              <a:solidFill>
                <a:schemeClr val="dk1"/>
              </a:solidFill>
              <a:latin typeface="Times New Roman"/>
              <a:ea typeface="Times New Roman"/>
              <a:cs typeface="Times New Roman"/>
              <a:sym typeface="Times New Roman"/>
            </a:endParaRPr>
          </a:p>
          <a:p>
            <a:pPr indent="-177800" lvl="0" marL="276860" marR="0" rtl="0" algn="l">
              <a:lnSpc>
                <a:spcPct val="150000"/>
              </a:lnSpc>
              <a:spcBef>
                <a:spcPts val="69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Resource sharing, hence allowing better utilization of resources.</a:t>
            </a:r>
            <a:endParaRPr sz="2800">
              <a:solidFill>
                <a:schemeClr val="dk1"/>
              </a:solidFill>
              <a:latin typeface="Times New Roman"/>
              <a:ea typeface="Times New Roman"/>
              <a:cs typeface="Times New Roman"/>
              <a:sym typeface="Times New Roman"/>
            </a:endParaRPr>
          </a:p>
          <a:p>
            <a:pPr indent="-177800" lvl="0" marL="276860" marR="0" rtl="0" algn="l">
              <a:lnSpc>
                <a:spcPct val="150000"/>
              </a:lnSpc>
              <a:spcBef>
                <a:spcPts val="69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Economy: Creating and managing threads becomes easier.</a:t>
            </a:r>
            <a:endParaRPr sz="2800">
              <a:solidFill>
                <a:schemeClr val="dk1"/>
              </a:solidFill>
              <a:latin typeface="Times New Roman"/>
              <a:ea typeface="Times New Roman"/>
              <a:cs typeface="Times New Roman"/>
              <a:sym typeface="Times New Roman"/>
            </a:endParaRPr>
          </a:p>
          <a:p>
            <a:pPr indent="-177800" lvl="0" marL="276860" marR="5080" rtl="0" algn="l">
              <a:lnSpc>
                <a:spcPct val="150000"/>
              </a:lnSpc>
              <a:spcBef>
                <a:spcPts val="105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Scalability: One thread runs on one CPU. In Multithreaded processes,  threads can be distributed over a series of processors to scale.</a:t>
            </a:r>
            <a:endParaRPr sz="2800">
              <a:solidFill>
                <a:schemeClr val="dk1"/>
              </a:solidFill>
              <a:latin typeface="Times New Roman"/>
              <a:ea typeface="Times New Roman"/>
              <a:cs typeface="Times New Roman"/>
              <a:sym typeface="Times New Roman"/>
            </a:endParaRPr>
          </a:p>
          <a:p>
            <a:pPr indent="-177800" lvl="0" marL="276860" marR="10160" rtl="0" algn="l">
              <a:lnSpc>
                <a:spcPct val="150000"/>
              </a:lnSpc>
              <a:spcBef>
                <a:spcPts val="95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Context	Switching	is	smooth.	Context	switching	refers	to	the  procedure followed by CPU to change from one task to another.</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685800" y="605468"/>
            <a:ext cx="11557867" cy="68993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User-Level &amp; Kernel-Level Thread</a:t>
            </a:r>
            <a:endParaRPr sz="4400"/>
          </a:p>
        </p:txBody>
      </p:sp>
      <p:sp>
        <p:nvSpPr>
          <p:cNvPr id="374" name="Google Shape;374;p48"/>
          <p:cNvSpPr/>
          <p:nvPr/>
        </p:nvSpPr>
        <p:spPr>
          <a:xfrm>
            <a:off x="1565564" y="1612709"/>
            <a:ext cx="8733146" cy="40953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3352800" y="1353549"/>
            <a:ext cx="6400800" cy="1787669"/>
          </a:xfrm>
          <a:prstGeom prst="rect">
            <a:avLst/>
          </a:prstGeom>
          <a:noFill/>
          <a:ln>
            <a:noFill/>
          </a:ln>
        </p:spPr>
        <p:txBody>
          <a:bodyPr anchorCtr="0" anchor="b" bIns="0" lIns="0" spcFirstLastPara="1" rIns="0" wrap="square" tIns="119375">
            <a:spAutoFit/>
          </a:bodyPr>
          <a:lstStyle/>
          <a:p>
            <a:pPr indent="-8255" lvl="0" marL="12065" marR="5080" rtl="0" algn="ctr">
              <a:lnSpc>
                <a:spcPct val="179166"/>
              </a:lnSpc>
              <a:spcBef>
                <a:spcPts val="0"/>
              </a:spcBef>
              <a:spcAft>
                <a:spcPts val="0"/>
              </a:spcAft>
              <a:buClr>
                <a:srgbClr val="D7597D"/>
              </a:buClr>
              <a:buSzPts val="3600"/>
              <a:buFont typeface="Verdana"/>
              <a:buNone/>
            </a:pPr>
            <a:r>
              <a:rPr lang="en-US"/>
              <a:t>PROCESS  SCHEDULING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911225" y="422044"/>
            <a:ext cx="705104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Main OS Process-related Goals</a:t>
            </a:r>
            <a:endParaRPr sz="4400">
              <a:latin typeface="Times New Roman"/>
              <a:ea typeface="Times New Roman"/>
              <a:cs typeface="Times New Roman"/>
              <a:sym typeface="Times New Roman"/>
            </a:endParaRPr>
          </a:p>
        </p:txBody>
      </p:sp>
      <p:sp>
        <p:nvSpPr>
          <p:cNvPr id="118" name="Google Shape;118;p5"/>
          <p:cNvSpPr txBox="1"/>
          <p:nvPr/>
        </p:nvSpPr>
        <p:spPr>
          <a:xfrm>
            <a:off x="952782" y="1802663"/>
            <a:ext cx="10290175" cy="2757170"/>
          </a:xfrm>
          <a:prstGeom prst="rect">
            <a:avLst/>
          </a:prstGeom>
          <a:noFill/>
          <a:ln>
            <a:noFill/>
          </a:ln>
        </p:spPr>
        <p:txBody>
          <a:bodyPr anchorCtr="0" anchor="t" bIns="0" lIns="0" spcFirstLastPara="1" rIns="0" wrap="square" tIns="63500">
            <a:spAutoFit/>
          </a:bodyPr>
          <a:lstStyle/>
          <a:p>
            <a:pPr indent="-187325" lvl="0" marL="199390" marR="182245" rtl="0" algn="l">
              <a:lnSpc>
                <a:spcPct val="107142"/>
              </a:lnSpc>
              <a:spcBef>
                <a:spcPts val="0"/>
              </a:spcBef>
              <a:spcAft>
                <a:spcPts val="0"/>
              </a:spcAft>
              <a:buClr>
                <a:schemeClr val="dk1"/>
              </a:buClr>
              <a:buSzPts val="2200"/>
              <a:buFont typeface="Arial Black"/>
              <a:buChar char="▪"/>
            </a:pPr>
            <a:r>
              <a:rPr lang="en-US" sz="2800">
                <a:solidFill>
                  <a:schemeClr val="dk1"/>
                </a:solidFill>
                <a:latin typeface="Calibri"/>
                <a:ea typeface="Calibri"/>
                <a:cs typeface="Calibri"/>
                <a:sym typeface="Calibri"/>
              </a:rPr>
              <a:t>Interleave the execution of existing processes to maximize </a:t>
            </a:r>
            <a:r>
              <a:rPr lang="en-US" sz="2800" u="sng">
                <a:solidFill>
                  <a:schemeClr val="dk1"/>
                </a:solidFill>
                <a:latin typeface="Calibri"/>
                <a:ea typeface="Calibri"/>
                <a:cs typeface="Calibri"/>
                <a:sym typeface="Calibri"/>
              </a:rPr>
              <a:t>processor  utilization</a:t>
            </a:r>
            <a:endParaRPr sz="2800">
              <a:solidFill>
                <a:schemeClr val="dk1"/>
              </a:solidFill>
              <a:latin typeface="Calibri"/>
              <a:ea typeface="Calibri"/>
              <a:cs typeface="Calibri"/>
              <a:sym typeface="Calibri"/>
            </a:endParaRPr>
          </a:p>
          <a:p>
            <a:pPr indent="-267969" lvl="0" marL="280035" marR="0" rtl="0" algn="l">
              <a:lnSpc>
                <a:spcPct val="100000"/>
              </a:lnSpc>
              <a:spcBef>
                <a:spcPts val="600"/>
              </a:spcBef>
              <a:spcAft>
                <a:spcPts val="0"/>
              </a:spcAft>
              <a:buClr>
                <a:schemeClr val="dk1"/>
              </a:buClr>
              <a:buSzPts val="2200"/>
              <a:buFont typeface="Arial Black"/>
              <a:buChar char="▪"/>
            </a:pPr>
            <a:r>
              <a:rPr lang="en-US" sz="2800">
                <a:solidFill>
                  <a:schemeClr val="dk1"/>
                </a:solidFill>
                <a:latin typeface="Calibri"/>
                <a:ea typeface="Calibri"/>
                <a:cs typeface="Calibri"/>
                <a:sym typeface="Calibri"/>
              </a:rPr>
              <a:t>Provide reasonable </a:t>
            </a:r>
            <a:r>
              <a:rPr lang="en-US" sz="2800" u="sng">
                <a:solidFill>
                  <a:schemeClr val="dk1"/>
                </a:solidFill>
                <a:latin typeface="Calibri"/>
                <a:ea typeface="Calibri"/>
                <a:cs typeface="Calibri"/>
                <a:sym typeface="Calibri"/>
              </a:rPr>
              <a:t>response time</a:t>
            </a:r>
            <a:endParaRPr sz="2800">
              <a:solidFill>
                <a:schemeClr val="dk1"/>
              </a:solidFill>
              <a:latin typeface="Calibri"/>
              <a:ea typeface="Calibri"/>
              <a:cs typeface="Calibri"/>
              <a:sym typeface="Calibri"/>
            </a:endParaRPr>
          </a:p>
          <a:p>
            <a:pPr indent="-267969" lvl="0" marL="280035" marR="0" rtl="0" algn="l">
              <a:lnSpc>
                <a:spcPct val="100000"/>
              </a:lnSpc>
              <a:spcBef>
                <a:spcPts val="690"/>
              </a:spcBef>
              <a:spcAft>
                <a:spcPts val="0"/>
              </a:spcAft>
              <a:buClr>
                <a:schemeClr val="dk1"/>
              </a:buClr>
              <a:buSzPts val="2200"/>
              <a:buFont typeface="Arial Black"/>
              <a:buChar char="▪"/>
            </a:pPr>
            <a:r>
              <a:rPr lang="en-US" sz="2800">
                <a:solidFill>
                  <a:schemeClr val="dk1"/>
                </a:solidFill>
                <a:latin typeface="Calibri"/>
                <a:ea typeface="Calibri"/>
                <a:cs typeface="Calibri"/>
                <a:sym typeface="Calibri"/>
              </a:rPr>
              <a:t>Allocate resources to processes</a:t>
            </a:r>
            <a:endParaRPr sz="2800">
              <a:solidFill>
                <a:schemeClr val="dk1"/>
              </a:solidFill>
              <a:latin typeface="Calibri"/>
              <a:ea typeface="Calibri"/>
              <a:cs typeface="Calibri"/>
              <a:sym typeface="Calibri"/>
            </a:endParaRPr>
          </a:p>
          <a:p>
            <a:pPr indent="-187325" lvl="0" marL="199390" marR="5080" rtl="0" algn="l">
              <a:lnSpc>
                <a:spcPct val="108928"/>
              </a:lnSpc>
              <a:spcBef>
                <a:spcPts val="1050"/>
              </a:spcBef>
              <a:spcAft>
                <a:spcPts val="0"/>
              </a:spcAft>
              <a:buClr>
                <a:schemeClr val="dk1"/>
              </a:buClr>
              <a:buSzPts val="1414"/>
              <a:buFont typeface="Arial Black"/>
              <a:buChar char="▪"/>
            </a:pPr>
            <a:r>
              <a:rPr lang="en-US" sz="1800">
                <a:solidFill>
                  <a:schemeClr val="dk1"/>
                </a:solidFill>
                <a:latin typeface="Verdana"/>
                <a:ea typeface="Verdana"/>
                <a:cs typeface="Verdana"/>
                <a:sym typeface="Verdana"/>
              </a:rPr>
              <a:t>	</a:t>
            </a:r>
            <a:r>
              <a:rPr lang="en-US" sz="2800">
                <a:solidFill>
                  <a:schemeClr val="dk1"/>
                </a:solidFill>
                <a:latin typeface="Calibri"/>
                <a:ea typeface="Calibri"/>
                <a:cs typeface="Calibri"/>
                <a:sym typeface="Calibri"/>
              </a:rPr>
              <a:t>Support inter-process communication (and synchronization) and user  creation of processes</a:t>
            </a:r>
            <a:endParaRPr sz="2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911225" y="422044"/>
            <a:ext cx="43846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Process Scheduling</a:t>
            </a:r>
            <a:endParaRPr sz="4400">
              <a:latin typeface="Times New Roman"/>
              <a:ea typeface="Times New Roman"/>
              <a:cs typeface="Times New Roman"/>
              <a:sym typeface="Times New Roman"/>
            </a:endParaRPr>
          </a:p>
        </p:txBody>
      </p:sp>
      <p:sp>
        <p:nvSpPr>
          <p:cNvPr id="385" name="Google Shape;385;p50"/>
          <p:cNvSpPr txBox="1"/>
          <p:nvPr/>
        </p:nvSpPr>
        <p:spPr>
          <a:xfrm>
            <a:off x="964547" y="1802663"/>
            <a:ext cx="10307955" cy="3004820"/>
          </a:xfrm>
          <a:prstGeom prst="rect">
            <a:avLst/>
          </a:prstGeom>
          <a:noFill/>
          <a:ln>
            <a:noFill/>
          </a:ln>
        </p:spPr>
        <p:txBody>
          <a:bodyPr anchorCtr="0" anchor="t" bIns="0" lIns="0" spcFirstLastPara="1" rIns="0" wrap="square" tIns="63500">
            <a:spAutoFit/>
          </a:bodyPr>
          <a:lstStyle/>
          <a:p>
            <a:pPr indent="-177800" lvl="0" marL="1879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act of determining which process is in the </a:t>
            </a:r>
            <a:r>
              <a:rPr b="1" lang="en-US" sz="2800">
                <a:solidFill>
                  <a:schemeClr val="dk1"/>
                </a:solidFill>
                <a:latin typeface="Times New Roman"/>
                <a:ea typeface="Times New Roman"/>
                <a:cs typeface="Times New Roman"/>
                <a:sym typeface="Times New Roman"/>
              </a:rPr>
              <a:t>ready </a:t>
            </a:r>
            <a:r>
              <a:rPr lang="en-US" sz="2800">
                <a:solidFill>
                  <a:schemeClr val="dk1"/>
                </a:solidFill>
                <a:latin typeface="Times New Roman"/>
                <a:ea typeface="Times New Roman"/>
                <a:cs typeface="Times New Roman"/>
                <a:sym typeface="Times New Roman"/>
              </a:rPr>
              <a:t>state, and should  be moved to the </a:t>
            </a:r>
            <a:r>
              <a:rPr b="1" lang="en-US" sz="2800">
                <a:solidFill>
                  <a:schemeClr val="dk1"/>
                </a:solidFill>
                <a:latin typeface="Times New Roman"/>
                <a:ea typeface="Times New Roman"/>
                <a:cs typeface="Times New Roman"/>
                <a:sym typeface="Times New Roman"/>
              </a:rPr>
              <a:t>running </a:t>
            </a:r>
            <a:r>
              <a:rPr lang="en-US" sz="2800">
                <a:solidFill>
                  <a:schemeClr val="dk1"/>
                </a:solidFill>
                <a:latin typeface="Times New Roman"/>
                <a:ea typeface="Times New Roman"/>
                <a:cs typeface="Times New Roman"/>
                <a:sym typeface="Times New Roman"/>
              </a:rPr>
              <a:t>state is known as </a:t>
            </a:r>
            <a:r>
              <a:rPr b="1" lang="en-US" sz="2800">
                <a:solidFill>
                  <a:schemeClr val="dk1"/>
                </a:solidFill>
                <a:latin typeface="Times New Roman"/>
                <a:ea typeface="Times New Roman"/>
                <a:cs typeface="Times New Roman"/>
                <a:sym typeface="Times New Roman"/>
              </a:rPr>
              <a:t>Process Scheduling</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5"/>
              </a:spcBef>
              <a:spcAft>
                <a:spcPts val="0"/>
              </a:spcAft>
              <a:buClr>
                <a:schemeClr val="dk1"/>
              </a:buClr>
              <a:buSzPts val="4300"/>
              <a:buFont typeface="Arial"/>
              <a:buNone/>
            </a:pPr>
            <a:r>
              <a:t/>
            </a:r>
            <a:endParaRPr sz="4300">
              <a:solidFill>
                <a:schemeClr val="dk1"/>
              </a:solidFill>
              <a:latin typeface="Times New Roman"/>
              <a:ea typeface="Times New Roman"/>
              <a:cs typeface="Times New Roman"/>
              <a:sym typeface="Times New Roman"/>
            </a:endParaRPr>
          </a:p>
          <a:p>
            <a:pPr indent="-177800" lvl="0" marL="187960" marR="10160" rtl="0" algn="just">
              <a:lnSpc>
                <a:spcPct val="898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prime aim of the process scheduling system is to </a:t>
            </a:r>
            <a:r>
              <a:rPr lang="en-US" sz="2800" u="sng">
                <a:solidFill>
                  <a:schemeClr val="dk1"/>
                </a:solidFill>
                <a:latin typeface="Times New Roman"/>
                <a:ea typeface="Times New Roman"/>
                <a:cs typeface="Times New Roman"/>
                <a:sym typeface="Times New Roman"/>
              </a:rPr>
              <a:t>keep the CPU  busy</a:t>
            </a:r>
            <a:r>
              <a:rPr lang="en-US" sz="2800">
                <a:solidFill>
                  <a:schemeClr val="dk1"/>
                </a:solidFill>
                <a:latin typeface="Times New Roman"/>
                <a:ea typeface="Times New Roman"/>
                <a:cs typeface="Times New Roman"/>
                <a:sym typeface="Times New Roman"/>
              </a:rPr>
              <a:t> all the time and to deliver minimum response time for all  programs. For achieving this, the scheduler must apply appropriate  rules for swapping processes IN and OUT of CPU.</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nvSpPr>
        <p:spPr>
          <a:xfrm>
            <a:off x="964547" y="1802663"/>
            <a:ext cx="10304145" cy="3004820"/>
          </a:xfrm>
          <a:prstGeom prst="rect">
            <a:avLst/>
          </a:prstGeom>
          <a:noFill/>
          <a:ln>
            <a:noFill/>
          </a:ln>
        </p:spPr>
        <p:txBody>
          <a:bodyPr anchorCtr="0" anchor="t" bIns="0" lIns="0" spcFirstLastPara="1" rIns="0" wrap="square" tIns="63500">
            <a:spAutoFit/>
          </a:bodyPr>
          <a:lstStyle/>
          <a:p>
            <a:pPr indent="-290194" lvl="0" marL="3022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 scheduling is a process which </a:t>
            </a:r>
            <a:r>
              <a:rPr lang="en-US" sz="2800">
                <a:solidFill>
                  <a:srgbClr val="FF0000"/>
                </a:solidFill>
                <a:latin typeface="Times New Roman"/>
                <a:ea typeface="Times New Roman"/>
                <a:cs typeface="Times New Roman"/>
                <a:sym typeface="Times New Roman"/>
              </a:rPr>
              <a:t>allows one process to use the  CPU while the execution of another process is on hold</a:t>
            </a:r>
            <a:r>
              <a:rPr lang="en-US" sz="2800">
                <a:solidFill>
                  <a:schemeClr val="dk1"/>
                </a:solidFill>
                <a:latin typeface="Times New Roman"/>
                <a:ea typeface="Times New Roman"/>
                <a:cs typeface="Times New Roman"/>
                <a:sym typeface="Times New Roman"/>
              </a:rPr>
              <a:t>(in waiting  state) due to unavailability of any resource like I/O etc, thereby  making full use of CPU.</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290194" lvl="0" marL="302260" marR="13334" rtl="0" algn="just">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aim of CPU scheduling is to make the system </a:t>
            </a:r>
            <a:r>
              <a:rPr lang="en-US" sz="2800">
                <a:solidFill>
                  <a:srgbClr val="FF0000"/>
                </a:solidFill>
                <a:latin typeface="Times New Roman"/>
                <a:ea typeface="Times New Roman"/>
                <a:cs typeface="Times New Roman"/>
                <a:sym typeface="Times New Roman"/>
              </a:rPr>
              <a:t>efficient, fast and  fair</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nvSpPr>
        <p:spPr>
          <a:xfrm>
            <a:off x="875660" y="1721383"/>
            <a:ext cx="10375900" cy="2324100"/>
          </a:xfrm>
          <a:prstGeom prst="rect">
            <a:avLst/>
          </a:prstGeom>
          <a:noFill/>
          <a:ln>
            <a:noFill/>
          </a:ln>
        </p:spPr>
        <p:txBody>
          <a:bodyPr anchorCtr="0" anchor="t" bIns="0" lIns="0" spcFirstLastPara="1" rIns="0" wrap="square" tIns="93975">
            <a:spAutoFit/>
          </a:bodyPr>
          <a:lstStyle/>
          <a:p>
            <a:pPr indent="-264160" lvl="0" marL="276860" marR="0" rtl="0" algn="l">
              <a:lnSpc>
                <a:spcPct val="100000"/>
              </a:lnSpc>
              <a:spcBef>
                <a:spcPts val="0"/>
              </a:spcBef>
              <a:spcAft>
                <a:spcPts val="0"/>
              </a:spcAft>
              <a:buClr>
                <a:schemeClr val="dk1"/>
              </a:buClr>
              <a:buSzPts val="2800"/>
              <a:buFont typeface="Arial Black"/>
              <a:buChar char="□"/>
            </a:pPr>
            <a:r>
              <a:rPr lang="en-US" sz="2800">
                <a:solidFill>
                  <a:schemeClr val="dk1"/>
                </a:solidFill>
                <a:latin typeface="Times New Roman"/>
                <a:ea typeface="Times New Roman"/>
                <a:cs typeface="Times New Roman"/>
                <a:sym typeface="Times New Roman"/>
              </a:rPr>
              <a:t>Scheduling can be of two types:</a:t>
            </a:r>
            <a:endParaRPr sz="2800">
              <a:solidFill>
                <a:schemeClr val="dk1"/>
              </a:solidFill>
              <a:latin typeface="Times New Roman"/>
              <a:ea typeface="Times New Roman"/>
              <a:cs typeface="Times New Roman"/>
              <a:sym typeface="Times New Roman"/>
            </a:endParaRPr>
          </a:p>
          <a:p>
            <a:pPr indent="-177800" lvl="1" marL="276860" marR="5080" rtl="0" algn="l">
              <a:lnSpc>
                <a:spcPct val="108928"/>
              </a:lnSpc>
              <a:spcBef>
                <a:spcPts val="100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Non Pre-emptive Scheduling: </a:t>
            </a:r>
            <a:r>
              <a:rPr b="0" i="0" lang="en-US" sz="2800" u="none" cap="none" strike="noStrike">
                <a:solidFill>
                  <a:schemeClr val="dk1"/>
                </a:solidFill>
                <a:latin typeface="Times New Roman"/>
                <a:ea typeface="Times New Roman"/>
                <a:cs typeface="Times New Roman"/>
                <a:sym typeface="Times New Roman"/>
              </a:rPr>
              <a:t>When the currently executing process  gives up the CPU voluntarily.</a:t>
            </a:r>
            <a:endParaRPr b="0" i="0" sz="2800" u="none" cap="none" strike="noStrike">
              <a:solidFill>
                <a:schemeClr val="dk1"/>
              </a:solidFill>
              <a:latin typeface="Times New Roman"/>
              <a:ea typeface="Times New Roman"/>
              <a:cs typeface="Times New Roman"/>
              <a:sym typeface="Times New Roman"/>
            </a:endParaRPr>
          </a:p>
          <a:p>
            <a:pPr indent="-177800" lvl="1" marL="276860" marR="48895" rtl="0" algn="l">
              <a:lnSpc>
                <a:spcPct val="108928"/>
              </a:lnSpc>
              <a:spcBef>
                <a:spcPts val="95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Pre-emptive	Scheduling: </a:t>
            </a:r>
            <a:r>
              <a:rPr b="0" i="0" lang="en-US" sz="2800" u="none" cap="none" strike="noStrike">
                <a:solidFill>
                  <a:schemeClr val="dk1"/>
                </a:solidFill>
                <a:latin typeface="Times New Roman"/>
                <a:ea typeface="Times New Roman"/>
                <a:cs typeface="Times New Roman"/>
                <a:sym typeface="Times New Roman"/>
              </a:rPr>
              <a:t>When	the	operating	system	decides	to  favour another process, pre-empting the currently executing process.</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911225" y="422044"/>
            <a:ext cx="435356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Scheduling Queues</a:t>
            </a:r>
            <a:endParaRPr sz="4400">
              <a:latin typeface="Times New Roman"/>
              <a:ea typeface="Times New Roman"/>
              <a:cs typeface="Times New Roman"/>
              <a:sym typeface="Times New Roman"/>
            </a:endParaRPr>
          </a:p>
        </p:txBody>
      </p:sp>
      <p:sp>
        <p:nvSpPr>
          <p:cNvPr id="401" name="Google Shape;401;p53"/>
          <p:cNvSpPr txBox="1"/>
          <p:nvPr/>
        </p:nvSpPr>
        <p:spPr>
          <a:xfrm>
            <a:off x="964547" y="1802663"/>
            <a:ext cx="10311130" cy="3519170"/>
          </a:xfrm>
          <a:prstGeom prst="rect">
            <a:avLst/>
          </a:prstGeom>
          <a:noFill/>
          <a:ln>
            <a:noFill/>
          </a:ln>
        </p:spPr>
        <p:txBody>
          <a:bodyPr anchorCtr="0" anchor="t" bIns="0" lIns="0" spcFirstLastPara="1" rIns="0" wrap="square" tIns="63500">
            <a:spAutoFit/>
          </a:bodyPr>
          <a:lstStyle/>
          <a:p>
            <a:pPr indent="-177800" lvl="0" marL="187960" marR="31115"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All processes, upon entering into the system, are stored in the </a:t>
            </a:r>
            <a:r>
              <a:rPr b="1" lang="en-US" sz="2800">
                <a:solidFill>
                  <a:schemeClr val="dk1"/>
                </a:solidFill>
                <a:latin typeface="Times New Roman"/>
                <a:ea typeface="Times New Roman"/>
                <a:cs typeface="Times New Roman"/>
                <a:sym typeface="Times New Roman"/>
              </a:rPr>
              <a:t>Job  Queue</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6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Processes in the Ready state are placed in the </a:t>
            </a:r>
            <a:r>
              <a:rPr b="1" lang="en-US" sz="2800">
                <a:solidFill>
                  <a:schemeClr val="dk1"/>
                </a:solidFill>
                <a:latin typeface="Times New Roman"/>
                <a:ea typeface="Times New Roman"/>
                <a:cs typeface="Times New Roman"/>
                <a:sym typeface="Times New Roman"/>
              </a:rPr>
              <a:t>Ready Queue</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177800" lvl="0" marL="187960" marR="14604" rtl="0" algn="just">
              <a:lnSpc>
                <a:spcPct val="90000"/>
              </a:lnSpc>
              <a:spcBef>
                <a:spcPts val="102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Processes waiting for a device to become available are placed in  </a:t>
            </a:r>
            <a:r>
              <a:rPr b="1" lang="en-US" sz="2800">
                <a:solidFill>
                  <a:schemeClr val="dk1"/>
                </a:solidFill>
                <a:latin typeface="Times New Roman"/>
                <a:ea typeface="Times New Roman"/>
                <a:cs typeface="Times New Roman"/>
                <a:sym typeface="Times New Roman"/>
              </a:rPr>
              <a:t>Device Queues</a:t>
            </a:r>
            <a:r>
              <a:rPr lang="en-US" sz="2800">
                <a:solidFill>
                  <a:schemeClr val="dk1"/>
                </a:solidFill>
                <a:latin typeface="Times New Roman"/>
                <a:ea typeface="Times New Roman"/>
                <a:cs typeface="Times New Roman"/>
                <a:sym typeface="Times New Roman"/>
              </a:rPr>
              <a:t>. There are unique device queues available for each I/O  device.</a:t>
            </a:r>
            <a:endParaRPr sz="2800">
              <a:solidFill>
                <a:schemeClr val="dk1"/>
              </a:solidFill>
              <a:latin typeface="Times New Roman"/>
              <a:ea typeface="Times New Roman"/>
              <a:cs typeface="Times New Roman"/>
              <a:sym typeface="Times New Roman"/>
            </a:endParaRPr>
          </a:p>
          <a:p>
            <a:pPr indent="-177800" lvl="0" marL="187960" marR="5080" rtl="0" algn="just">
              <a:lnSpc>
                <a:spcPct val="108928"/>
              </a:lnSpc>
              <a:spcBef>
                <a:spcPts val="10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new process is initially put in the </a:t>
            </a:r>
            <a:r>
              <a:rPr b="1" lang="en-US" sz="2800">
                <a:solidFill>
                  <a:schemeClr val="dk1"/>
                </a:solidFill>
                <a:latin typeface="Times New Roman"/>
                <a:ea typeface="Times New Roman"/>
                <a:cs typeface="Times New Roman"/>
                <a:sym typeface="Times New Roman"/>
              </a:rPr>
              <a:t>Ready queue</a:t>
            </a:r>
            <a:r>
              <a:rPr lang="en-US" sz="2800">
                <a:solidFill>
                  <a:schemeClr val="dk1"/>
                </a:solidFill>
                <a:latin typeface="Times New Roman"/>
                <a:ea typeface="Times New Roman"/>
                <a:cs typeface="Times New Roman"/>
                <a:sym typeface="Times New Roman"/>
              </a:rPr>
              <a:t>. It waits in the ready  queue until it is selected for execution(or dispatched).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p:nvPr/>
        </p:nvSpPr>
        <p:spPr>
          <a:xfrm>
            <a:off x="838200" y="365126"/>
            <a:ext cx="10515599" cy="61706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5"/>
          <p:cNvSpPr txBox="1"/>
          <p:nvPr/>
        </p:nvSpPr>
        <p:spPr>
          <a:xfrm>
            <a:off x="819063" y="1802663"/>
            <a:ext cx="10460990" cy="4033520"/>
          </a:xfrm>
          <a:prstGeom prst="rect">
            <a:avLst/>
          </a:prstGeom>
          <a:noFill/>
          <a:ln>
            <a:noFill/>
          </a:ln>
        </p:spPr>
        <p:txBody>
          <a:bodyPr anchorCtr="0" anchor="t" bIns="0" lIns="0" spcFirstLastPara="1" rIns="0" wrap="square" tIns="63500">
            <a:spAutoFit/>
          </a:bodyPr>
          <a:lstStyle/>
          <a:p>
            <a:pPr indent="-177800" lvl="0" marL="333375" marR="27305"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Once the process is assigned to the CPU and is executing, one of the  following several events can occur:</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None/>
            </a:pPr>
            <a:r>
              <a:t/>
            </a:r>
            <a:endParaRPr sz="4350">
              <a:solidFill>
                <a:schemeClr val="dk1"/>
              </a:solidFill>
              <a:latin typeface="Times New Roman"/>
              <a:ea typeface="Times New Roman"/>
              <a:cs typeface="Times New Roman"/>
              <a:sym typeface="Times New Roman"/>
            </a:endParaRPr>
          </a:p>
          <a:p>
            <a:pPr indent="-607060" lvl="0" marL="619125" marR="5080" rtl="0" algn="l">
              <a:lnSpc>
                <a:spcPct val="108928"/>
              </a:lnSpc>
              <a:spcBef>
                <a:spcPts val="0"/>
              </a:spcBef>
              <a:spcAft>
                <a:spcPts val="0"/>
              </a:spcAft>
              <a:buClr>
                <a:schemeClr val="dk1"/>
              </a:buClr>
              <a:buSzPts val="2800"/>
              <a:buFont typeface="Calibri"/>
              <a:buAutoNum type="arabicPeriod"/>
            </a:pPr>
            <a:r>
              <a:rPr lang="en-US" sz="2800">
                <a:solidFill>
                  <a:schemeClr val="dk1"/>
                </a:solidFill>
                <a:latin typeface="Times New Roman"/>
                <a:ea typeface="Times New Roman"/>
                <a:cs typeface="Times New Roman"/>
                <a:sym typeface="Times New Roman"/>
              </a:rPr>
              <a:t>The process could issue an I/O request, and then be placed in the </a:t>
            </a:r>
            <a:r>
              <a:rPr b="1" lang="en-US" sz="2800">
                <a:solidFill>
                  <a:schemeClr val="dk1"/>
                </a:solidFill>
                <a:latin typeface="Times New Roman"/>
                <a:ea typeface="Times New Roman"/>
                <a:cs typeface="Times New Roman"/>
                <a:sym typeface="Times New Roman"/>
              </a:rPr>
              <a:t>I/O  queue</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607060" lvl="0" marL="619125" marR="17145" rtl="0" algn="l">
              <a:lnSpc>
                <a:spcPct val="108928"/>
              </a:lnSpc>
              <a:spcBef>
                <a:spcPts val="950"/>
              </a:spcBef>
              <a:spcAft>
                <a:spcPts val="0"/>
              </a:spcAft>
              <a:buClr>
                <a:schemeClr val="dk1"/>
              </a:buClr>
              <a:buSzPts val="2800"/>
              <a:buFont typeface="Calibri"/>
              <a:buAutoNum type="arabicPeriod"/>
            </a:pPr>
            <a:r>
              <a:rPr lang="en-US" sz="2800">
                <a:solidFill>
                  <a:schemeClr val="dk1"/>
                </a:solidFill>
                <a:latin typeface="Times New Roman"/>
                <a:ea typeface="Times New Roman"/>
                <a:cs typeface="Times New Roman"/>
                <a:sym typeface="Times New Roman"/>
              </a:rPr>
              <a:t>The	process	could	create	a	new	subprocess	and	wait	for	its  termination.</a:t>
            </a:r>
            <a:endParaRPr sz="2800">
              <a:solidFill>
                <a:schemeClr val="dk1"/>
              </a:solidFill>
              <a:latin typeface="Times New Roman"/>
              <a:ea typeface="Times New Roman"/>
              <a:cs typeface="Times New Roman"/>
              <a:sym typeface="Times New Roman"/>
            </a:endParaRPr>
          </a:p>
          <a:p>
            <a:pPr indent="-607060" lvl="0" marL="619125" marR="16510" rtl="0" algn="l">
              <a:lnSpc>
                <a:spcPct val="108928"/>
              </a:lnSpc>
              <a:spcBef>
                <a:spcPts val="950"/>
              </a:spcBef>
              <a:spcAft>
                <a:spcPts val="0"/>
              </a:spcAft>
              <a:buClr>
                <a:schemeClr val="dk1"/>
              </a:buClr>
              <a:buSzPts val="2800"/>
              <a:buFont typeface="Calibri"/>
              <a:buAutoNum type="arabicPeriod"/>
            </a:pPr>
            <a:r>
              <a:rPr lang="en-US" sz="2800">
                <a:solidFill>
                  <a:schemeClr val="dk1"/>
                </a:solidFill>
                <a:latin typeface="Times New Roman"/>
                <a:ea typeface="Times New Roman"/>
                <a:cs typeface="Times New Roman"/>
                <a:sym typeface="Times New Roman"/>
              </a:rPr>
              <a:t>The process could be removed forcibly from the CPU, as a result of  an interrupt, and be put back in the ready queue.</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nvSpPr>
        <p:spPr>
          <a:xfrm>
            <a:off x="964547" y="1802663"/>
            <a:ext cx="10297795" cy="1728470"/>
          </a:xfrm>
          <a:prstGeom prst="rect">
            <a:avLst/>
          </a:prstGeom>
          <a:noFill/>
          <a:ln>
            <a:noFill/>
          </a:ln>
        </p:spPr>
        <p:txBody>
          <a:bodyPr anchorCtr="0" anchor="t" bIns="0" lIns="0" spcFirstLastPara="1" rIns="0" wrap="square" tIns="63500">
            <a:spAutoFit/>
          </a:bodyPr>
          <a:lstStyle/>
          <a:p>
            <a:pPr indent="-177800" lvl="0" marL="18796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the first two cases, the process eventually switches from the waiting  state to the ready state, and is then put back in the ready queue.</a:t>
            </a:r>
            <a:endParaRPr sz="2800">
              <a:solidFill>
                <a:schemeClr val="dk1"/>
              </a:solidFill>
              <a:latin typeface="Times New Roman"/>
              <a:ea typeface="Times New Roman"/>
              <a:cs typeface="Times New Roman"/>
              <a:sym typeface="Times New Roman"/>
            </a:endParaRPr>
          </a:p>
          <a:p>
            <a:pPr indent="-175895" lvl="0" marL="187960" marR="13334" rtl="0" algn="l">
              <a:lnSpc>
                <a:spcPct val="108928"/>
              </a:lnSpc>
              <a:spcBef>
                <a:spcPts val="960"/>
              </a:spcBef>
              <a:spcAft>
                <a:spcPts val="0"/>
              </a:spcAft>
              <a:buClr>
                <a:schemeClr val="dk1"/>
              </a:buClr>
              <a:buSzPts val="1800"/>
              <a:buFont typeface="Arial"/>
              <a:buChar char="•"/>
            </a:pPr>
            <a:r>
              <a:rPr lang="en-US" sz="1800">
                <a:solidFill>
                  <a:schemeClr val="dk1"/>
                </a:solidFill>
                <a:latin typeface="Verdana"/>
                <a:ea typeface="Verdana"/>
                <a:cs typeface="Verdana"/>
                <a:sym typeface="Verdana"/>
              </a:rPr>
              <a:t>	</a:t>
            </a:r>
            <a:r>
              <a:rPr lang="en-US" sz="2800">
                <a:solidFill>
                  <a:schemeClr val="dk1"/>
                </a:solidFill>
                <a:latin typeface="Times New Roman"/>
                <a:ea typeface="Times New Roman"/>
                <a:cs typeface="Times New Roman"/>
                <a:sym typeface="Times New Roman"/>
              </a:rPr>
              <a:t>A process continues this cycle until it terminates, at which time it is  removed from all queues and has its PCB and resources deallocated.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911225" y="422044"/>
            <a:ext cx="458279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Types of	Schedulers</a:t>
            </a:r>
            <a:endParaRPr sz="4400">
              <a:latin typeface="Times New Roman"/>
              <a:ea typeface="Times New Roman"/>
              <a:cs typeface="Times New Roman"/>
              <a:sym typeface="Times New Roman"/>
            </a:endParaRPr>
          </a:p>
        </p:txBody>
      </p:sp>
      <p:sp>
        <p:nvSpPr>
          <p:cNvPr id="422" name="Google Shape;422;p57"/>
          <p:cNvSpPr txBox="1"/>
          <p:nvPr/>
        </p:nvSpPr>
        <p:spPr>
          <a:xfrm>
            <a:off x="813855" y="1721383"/>
            <a:ext cx="10449560" cy="3536950"/>
          </a:xfrm>
          <a:prstGeom prst="rect">
            <a:avLst/>
          </a:prstGeom>
          <a:noFill/>
          <a:ln>
            <a:noFill/>
          </a:ln>
        </p:spPr>
        <p:txBody>
          <a:bodyPr anchorCtr="0" anchor="t" bIns="0" lIns="0" spcFirstLastPara="1" rIns="0" wrap="square" tIns="93975">
            <a:spAutoFit/>
          </a:bodyPr>
          <a:lstStyle/>
          <a:p>
            <a:pPr indent="0" lvl="0" marL="74295" marR="0" rtl="0" algn="l">
              <a:lnSpc>
                <a:spcPct val="100000"/>
              </a:lnSpc>
              <a:spcBef>
                <a:spcPts val="0"/>
              </a:spcBef>
              <a:spcAft>
                <a:spcPts val="0"/>
              </a:spcAft>
              <a:buNone/>
            </a:pPr>
            <a:r>
              <a:rPr lang="en-US" sz="2800">
                <a:solidFill>
                  <a:schemeClr val="dk1"/>
                </a:solidFill>
                <a:latin typeface="Arial Black"/>
                <a:ea typeface="Arial Black"/>
                <a:cs typeface="Arial Black"/>
                <a:sym typeface="Arial Black"/>
              </a:rPr>
              <a:t>□ </a:t>
            </a:r>
            <a:r>
              <a:rPr lang="en-US" sz="2800">
                <a:solidFill>
                  <a:schemeClr val="dk1"/>
                </a:solidFill>
                <a:latin typeface="Times New Roman"/>
                <a:ea typeface="Times New Roman"/>
                <a:cs typeface="Times New Roman"/>
                <a:sym typeface="Times New Roman"/>
              </a:rPr>
              <a:t>There are three types of schedulers available:</a:t>
            </a:r>
            <a:endParaRPr sz="2800">
              <a:solidFill>
                <a:schemeClr val="dk1"/>
              </a:solidFill>
              <a:latin typeface="Times New Roman"/>
              <a:ea typeface="Times New Roman"/>
              <a:cs typeface="Times New Roman"/>
              <a:sym typeface="Times New Roman"/>
            </a:endParaRPr>
          </a:p>
          <a:p>
            <a:pPr indent="-612140" lvl="0" marL="624205" marR="0" rtl="0" algn="l">
              <a:lnSpc>
                <a:spcPct val="100000"/>
              </a:lnSpc>
              <a:spcBef>
                <a:spcPts val="640"/>
              </a:spcBef>
              <a:spcAft>
                <a:spcPts val="0"/>
              </a:spcAft>
              <a:buClr>
                <a:schemeClr val="dk1"/>
              </a:buClr>
              <a:buSzPts val="2800"/>
              <a:buFont typeface="Calibri"/>
              <a:buAutoNum type="arabicPeriod"/>
            </a:pPr>
            <a:r>
              <a:rPr b="1" lang="en-US" sz="2800">
                <a:solidFill>
                  <a:schemeClr val="dk1"/>
                </a:solidFill>
                <a:latin typeface="Times New Roman"/>
                <a:ea typeface="Times New Roman"/>
                <a:cs typeface="Times New Roman"/>
                <a:sym typeface="Times New Roman"/>
              </a:rPr>
              <a:t>Long Term Scheduler:</a:t>
            </a:r>
            <a:endParaRPr sz="2800">
              <a:solidFill>
                <a:schemeClr val="dk1"/>
              </a:solidFill>
              <a:latin typeface="Times New Roman"/>
              <a:ea typeface="Times New Roman"/>
              <a:cs typeface="Times New Roman"/>
              <a:sym typeface="Times New Roman"/>
            </a:endParaRPr>
          </a:p>
          <a:p>
            <a:pPr indent="-297815" lvl="1" marL="452755" marR="0" rtl="0" algn="l">
              <a:lnSpc>
                <a:spcPct val="100000"/>
              </a:lnSpc>
              <a:spcBef>
                <a:spcPts val="74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Long term scheduler </a:t>
            </a:r>
            <a:r>
              <a:rPr b="0" i="0" lang="en-US" sz="2400" u="none" cap="none" strike="noStrike">
                <a:solidFill>
                  <a:srgbClr val="FF0000"/>
                </a:solidFill>
                <a:latin typeface="Times New Roman"/>
                <a:ea typeface="Times New Roman"/>
                <a:cs typeface="Times New Roman"/>
                <a:sym typeface="Times New Roman"/>
              </a:rPr>
              <a:t>runs less frequently</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297815" lvl="1" marL="452755" marR="0" rtl="0" algn="l">
              <a:lnSpc>
                <a:spcPct val="100000"/>
              </a:lnSpc>
              <a:spcBef>
                <a:spcPts val="72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Long Term Schedulers decide which program must get </a:t>
            </a:r>
            <a:r>
              <a:rPr b="0" i="0" lang="en-US" sz="2400" u="none" cap="none" strike="noStrike">
                <a:solidFill>
                  <a:srgbClr val="FF0000"/>
                </a:solidFill>
                <a:latin typeface="Times New Roman"/>
                <a:ea typeface="Times New Roman"/>
                <a:cs typeface="Times New Roman"/>
                <a:sym typeface="Times New Roman"/>
              </a:rPr>
              <a:t>into the job queue</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297815" lvl="1" marL="452755" marR="5080" rtl="0" algn="l">
              <a:lnSpc>
                <a:spcPct val="108333"/>
              </a:lnSpc>
              <a:spcBef>
                <a:spcPts val="104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From the job queue, the Job Processor, selects processes and loads them into the  memory for execution.</a:t>
            </a:r>
            <a:endParaRPr b="0" i="0" sz="2400" u="none" cap="none" strike="noStrike">
              <a:solidFill>
                <a:schemeClr val="dk1"/>
              </a:solidFill>
              <a:latin typeface="Times New Roman"/>
              <a:ea typeface="Times New Roman"/>
              <a:cs typeface="Times New Roman"/>
              <a:sym typeface="Times New Roman"/>
            </a:endParaRPr>
          </a:p>
          <a:p>
            <a:pPr indent="-297815" lvl="1" marL="452755" marR="69215" rtl="0" algn="l">
              <a:lnSpc>
                <a:spcPct val="108333"/>
              </a:lnSpc>
              <a:spcBef>
                <a:spcPts val="1025"/>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Primary	aim	of	the	Job	Scheduler	is	to	maintain	a	</a:t>
            </a:r>
            <a:r>
              <a:rPr b="0" i="0" lang="en-US" sz="2400" u="none" cap="none" strike="noStrike">
                <a:solidFill>
                  <a:srgbClr val="FF0000"/>
                </a:solidFill>
                <a:latin typeface="Times New Roman"/>
                <a:ea typeface="Times New Roman"/>
                <a:cs typeface="Times New Roman"/>
                <a:sym typeface="Times New Roman"/>
              </a:rPr>
              <a:t>good	degree	of  Multiprogramming</a:t>
            </a:r>
            <a:r>
              <a:rPr b="0" i="0" lang="en-US" sz="2400" u="none" cap="none" strike="noStrike">
                <a:solidFill>
                  <a:schemeClr val="dk1"/>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8"/>
          <p:cNvSpPr txBox="1"/>
          <p:nvPr/>
        </p:nvSpPr>
        <p:spPr>
          <a:xfrm>
            <a:off x="533400" y="457200"/>
            <a:ext cx="11284585" cy="5524500"/>
          </a:xfrm>
          <a:prstGeom prst="rect">
            <a:avLst/>
          </a:prstGeom>
          <a:noFill/>
          <a:ln>
            <a:noFill/>
          </a:ln>
        </p:spPr>
        <p:txBody>
          <a:bodyPr anchorCtr="0" anchor="t" bIns="0" lIns="0" spcFirstLastPara="1" rIns="0" wrap="square" tIns="93975">
            <a:spAutoFit/>
          </a:bodyPr>
          <a:lstStyle/>
          <a:p>
            <a:pPr indent="-612140" lvl="0" marL="624205" marR="0" rtl="0" algn="l">
              <a:lnSpc>
                <a:spcPct val="100000"/>
              </a:lnSpc>
              <a:spcBef>
                <a:spcPts val="0"/>
              </a:spcBef>
              <a:spcAft>
                <a:spcPts val="0"/>
              </a:spcAft>
              <a:buClr>
                <a:schemeClr val="dk1"/>
              </a:buClr>
              <a:buSzPts val="2800"/>
              <a:buFont typeface="Calibri"/>
              <a:buAutoNum type="arabicPeriod" startAt="2"/>
            </a:pPr>
            <a:r>
              <a:rPr b="1" lang="en-US" sz="2800">
                <a:solidFill>
                  <a:schemeClr val="dk1"/>
                </a:solidFill>
                <a:latin typeface="Times New Roman"/>
                <a:ea typeface="Times New Roman"/>
                <a:cs typeface="Times New Roman"/>
                <a:sym typeface="Times New Roman"/>
              </a:rPr>
              <a:t>Short Term Scheduler:</a:t>
            </a:r>
            <a:endParaRPr sz="2800">
              <a:solidFill>
                <a:schemeClr val="dk1"/>
              </a:solidFill>
              <a:latin typeface="Times New Roman"/>
              <a:ea typeface="Times New Roman"/>
              <a:cs typeface="Times New Roman"/>
              <a:sym typeface="Times New Roman"/>
            </a:endParaRPr>
          </a:p>
          <a:p>
            <a:pPr indent="-290195" lvl="1" marL="452755" marR="0" rtl="0" algn="l">
              <a:lnSpc>
                <a:spcPct val="100000"/>
              </a:lnSpc>
              <a:spcBef>
                <a:spcPts val="64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This is also known as CPU Scheduler and </a:t>
            </a:r>
            <a:r>
              <a:rPr b="0" i="0" lang="en-US" sz="2800" u="none" cap="none" strike="noStrike">
                <a:solidFill>
                  <a:srgbClr val="FF0000"/>
                </a:solidFill>
                <a:latin typeface="Times New Roman"/>
                <a:ea typeface="Times New Roman"/>
                <a:cs typeface="Times New Roman"/>
                <a:sym typeface="Times New Roman"/>
              </a:rPr>
              <a:t>runs very frequently</a:t>
            </a:r>
            <a:r>
              <a:rPr b="0" i="0" lang="en-US" sz="28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a:p>
            <a:pPr indent="-290195" lvl="1" marL="452755" marR="20320" rtl="0" algn="l">
              <a:lnSpc>
                <a:spcPct val="108928"/>
              </a:lnSpc>
              <a:spcBef>
                <a:spcPts val="105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primary	aim	of	this	scheduler	is	to	enhance	CPU	</a:t>
            </a:r>
            <a:r>
              <a:rPr b="0" i="0" lang="en-US" sz="2800" u="none" cap="none" strike="noStrike">
                <a:solidFill>
                  <a:srgbClr val="FF0000"/>
                </a:solidFill>
                <a:latin typeface="Times New Roman"/>
                <a:ea typeface="Times New Roman"/>
                <a:cs typeface="Times New Roman"/>
                <a:sym typeface="Times New Roman"/>
              </a:rPr>
              <a:t>performance	</a:t>
            </a:r>
            <a:r>
              <a:rPr b="0" i="0" lang="en-US" sz="2800" u="none" cap="none" strike="noStrike">
                <a:solidFill>
                  <a:schemeClr val="dk1"/>
                </a:solidFill>
                <a:latin typeface="Times New Roman"/>
                <a:ea typeface="Times New Roman"/>
                <a:cs typeface="Times New Roman"/>
                <a:sym typeface="Times New Roman"/>
              </a:rPr>
              <a:t>and  increase process </a:t>
            </a:r>
            <a:r>
              <a:rPr b="0" i="0" lang="en-US" sz="2800" u="none" cap="none" strike="noStrike">
                <a:solidFill>
                  <a:srgbClr val="FF0000"/>
                </a:solidFill>
                <a:latin typeface="Times New Roman"/>
                <a:ea typeface="Times New Roman"/>
                <a:cs typeface="Times New Roman"/>
                <a:sym typeface="Times New Roman"/>
              </a:rPr>
              <a:t>execution rate</a:t>
            </a:r>
            <a:r>
              <a:rPr b="0" i="0" lang="en-US" sz="28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40"/>
              </a:spcBef>
              <a:spcAft>
                <a:spcPts val="0"/>
              </a:spcAft>
              <a:buClr>
                <a:schemeClr val="dk1"/>
              </a:buClr>
              <a:buSzPts val="4000"/>
              <a:buFont typeface="Arial"/>
              <a:buNone/>
            </a:pPr>
            <a:r>
              <a:t/>
            </a:r>
            <a:endParaRPr b="0" i="0" sz="4000" u="none" cap="none" strike="noStrike">
              <a:solidFill>
                <a:schemeClr val="dk1"/>
              </a:solidFill>
              <a:latin typeface="Times New Roman"/>
              <a:ea typeface="Times New Roman"/>
              <a:cs typeface="Times New Roman"/>
              <a:sym typeface="Times New Roman"/>
            </a:endParaRPr>
          </a:p>
          <a:p>
            <a:pPr indent="-612140" lvl="0" marL="624205" marR="0" rtl="0" algn="just">
              <a:lnSpc>
                <a:spcPct val="100000"/>
              </a:lnSpc>
              <a:spcBef>
                <a:spcPts val="0"/>
              </a:spcBef>
              <a:spcAft>
                <a:spcPts val="0"/>
              </a:spcAft>
              <a:buClr>
                <a:schemeClr val="dk1"/>
              </a:buClr>
              <a:buSzPts val="2800"/>
              <a:buFont typeface="Calibri"/>
              <a:buAutoNum type="arabicPeriod" startAt="2"/>
            </a:pPr>
            <a:r>
              <a:rPr b="1" lang="en-US" sz="2800">
                <a:solidFill>
                  <a:schemeClr val="dk1"/>
                </a:solidFill>
                <a:latin typeface="Times New Roman"/>
                <a:ea typeface="Times New Roman"/>
                <a:cs typeface="Times New Roman"/>
                <a:sym typeface="Times New Roman"/>
              </a:rPr>
              <a:t>Medium Term Scheduler:</a:t>
            </a:r>
            <a:endParaRPr sz="2800">
              <a:solidFill>
                <a:schemeClr val="dk1"/>
              </a:solidFill>
              <a:latin typeface="Times New Roman"/>
              <a:ea typeface="Times New Roman"/>
              <a:cs typeface="Times New Roman"/>
              <a:sym typeface="Times New Roman"/>
            </a:endParaRPr>
          </a:p>
          <a:p>
            <a:pPr indent="-290195" lvl="1" marL="452755" marR="13970" rtl="0" algn="just">
              <a:lnSpc>
                <a:spcPct val="90000"/>
              </a:lnSpc>
              <a:spcBef>
                <a:spcPts val="102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During extra load, this scheduler </a:t>
            </a:r>
            <a:r>
              <a:rPr b="0" i="0" lang="en-US" sz="2800" u="none" cap="none" strike="noStrike">
                <a:solidFill>
                  <a:srgbClr val="FF0000"/>
                </a:solidFill>
                <a:latin typeface="Times New Roman"/>
                <a:ea typeface="Times New Roman"/>
                <a:cs typeface="Times New Roman"/>
                <a:sym typeface="Times New Roman"/>
              </a:rPr>
              <a:t>picks out big processes </a:t>
            </a:r>
            <a:r>
              <a:rPr b="0" i="0" lang="en-US" sz="2800" u="none" cap="none" strike="noStrike">
                <a:solidFill>
                  <a:schemeClr val="dk1"/>
                </a:solidFill>
                <a:latin typeface="Times New Roman"/>
                <a:ea typeface="Times New Roman"/>
                <a:cs typeface="Times New Roman"/>
                <a:sym typeface="Times New Roman"/>
              </a:rPr>
              <a:t>from the ready  queue for some time, to </a:t>
            </a:r>
            <a:r>
              <a:rPr b="0" i="0" lang="en-US" sz="2800" u="none" cap="none" strike="noStrike">
                <a:solidFill>
                  <a:srgbClr val="FF0000"/>
                </a:solidFill>
                <a:latin typeface="Times New Roman"/>
                <a:ea typeface="Times New Roman"/>
                <a:cs typeface="Times New Roman"/>
                <a:sym typeface="Times New Roman"/>
              </a:rPr>
              <a:t>allow smaller processes to execute</a:t>
            </a:r>
            <a:r>
              <a:rPr b="0" i="0" lang="en-US" sz="2800" u="none" cap="none" strike="noStrike">
                <a:solidFill>
                  <a:schemeClr val="dk1"/>
                </a:solidFill>
                <a:latin typeface="Times New Roman"/>
                <a:ea typeface="Times New Roman"/>
                <a:cs typeface="Times New Roman"/>
                <a:sym typeface="Times New Roman"/>
              </a:rPr>
              <a:t>, thereby  reducing the number of processes in the ready queue.</a:t>
            </a:r>
            <a:endParaRPr b="0" i="0" sz="2800" u="none" cap="none" strike="noStrike">
              <a:solidFill>
                <a:schemeClr val="dk1"/>
              </a:solidFill>
              <a:latin typeface="Times New Roman"/>
              <a:ea typeface="Times New Roman"/>
              <a:cs typeface="Times New Roman"/>
              <a:sym typeface="Times New Roman"/>
            </a:endParaRPr>
          </a:p>
          <a:p>
            <a:pPr indent="-177800" lvl="1" marL="338455" marR="5080" rtl="0" algn="just">
              <a:lnSpc>
                <a:spcPct val="90000"/>
              </a:lnSpc>
              <a:spcBef>
                <a:spcPts val="9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At some later time, the process can be reintroduced into memory and its  execution can be continued where it left off. This scheme is  called </a:t>
            </a:r>
            <a:r>
              <a:rPr b="1" i="0" lang="en-US" sz="2800" u="none" cap="none" strike="noStrike">
                <a:solidFill>
                  <a:schemeClr val="dk1"/>
                </a:solidFill>
                <a:latin typeface="Times New Roman"/>
                <a:ea typeface="Times New Roman"/>
                <a:cs typeface="Times New Roman"/>
                <a:sym typeface="Times New Roman"/>
              </a:rPr>
              <a:t>swapping</a:t>
            </a:r>
            <a:r>
              <a:rPr b="0" i="0" lang="en-US" sz="2800" u="none" cap="none" strike="noStrike">
                <a:solidFill>
                  <a:schemeClr val="dk1"/>
                </a:solidFill>
                <a:latin typeface="Times New Roman"/>
                <a:ea typeface="Times New Roman"/>
                <a:cs typeface="Times New Roman"/>
                <a:sym typeface="Times New Roman"/>
              </a:rPr>
              <a:t>.</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nvSpPr>
        <p:spPr>
          <a:xfrm>
            <a:off x="4715236" y="5924931"/>
            <a:ext cx="275780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chemeClr val="dk1"/>
                </a:solidFill>
                <a:latin typeface="Times New Roman"/>
                <a:ea typeface="Times New Roman"/>
                <a:cs typeface="Times New Roman"/>
                <a:sym typeface="Times New Roman"/>
              </a:rPr>
              <a:t>Medium Term Scheduler</a:t>
            </a:r>
            <a:endParaRPr sz="2000">
              <a:solidFill>
                <a:schemeClr val="dk1"/>
              </a:solidFill>
              <a:latin typeface="Times New Roman"/>
              <a:ea typeface="Times New Roman"/>
              <a:cs typeface="Times New Roman"/>
              <a:sym typeface="Times New Roman"/>
            </a:endParaRPr>
          </a:p>
        </p:txBody>
      </p:sp>
      <p:sp>
        <p:nvSpPr>
          <p:cNvPr id="433" name="Google Shape;433;p59"/>
          <p:cNvSpPr/>
          <p:nvPr/>
        </p:nvSpPr>
        <p:spPr>
          <a:xfrm>
            <a:off x="1343106" y="2274815"/>
            <a:ext cx="9505787" cy="34529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881206" y="290139"/>
            <a:ext cx="10396394" cy="1228541"/>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br>
              <a:rPr lang="en-US" sz="4400"/>
            </a:br>
            <a:r>
              <a:rPr lang="en-US" sz="3500"/>
              <a:t>How are	these goals achieved?</a:t>
            </a:r>
            <a:endParaRPr sz="3500"/>
          </a:p>
        </p:txBody>
      </p:sp>
      <p:sp>
        <p:nvSpPr>
          <p:cNvPr id="124" name="Google Shape;124;p6"/>
          <p:cNvSpPr txBox="1"/>
          <p:nvPr/>
        </p:nvSpPr>
        <p:spPr>
          <a:xfrm>
            <a:off x="922764" y="1773049"/>
            <a:ext cx="9328785" cy="2838450"/>
          </a:xfrm>
          <a:prstGeom prst="rect">
            <a:avLst/>
          </a:prstGeom>
          <a:noFill/>
          <a:ln>
            <a:noFill/>
          </a:ln>
        </p:spPr>
        <p:txBody>
          <a:bodyPr anchorCtr="0" anchor="t" bIns="0" lIns="0" spcFirstLastPara="1" rIns="0" wrap="square" tIns="93975">
            <a:spAutoFit/>
          </a:bodyPr>
          <a:lstStyle/>
          <a:p>
            <a:pPr indent="-187325" lvl="0" marL="199390" marR="0" rtl="0" algn="l">
              <a:lnSpc>
                <a:spcPct val="100000"/>
              </a:lnSpc>
              <a:spcBef>
                <a:spcPts val="0"/>
              </a:spcBef>
              <a:spcAft>
                <a:spcPts val="0"/>
              </a:spcAft>
              <a:buClr>
                <a:schemeClr val="dk1"/>
              </a:buClr>
              <a:buSzPts val="2250"/>
              <a:buFont typeface="Arial"/>
              <a:buChar char="▪"/>
            </a:pPr>
            <a:r>
              <a:rPr i="1" lang="en-US" sz="2800">
                <a:solidFill>
                  <a:schemeClr val="dk1"/>
                </a:solidFill>
                <a:latin typeface="Times New Roman"/>
                <a:ea typeface="Times New Roman"/>
                <a:cs typeface="Times New Roman"/>
                <a:sym typeface="Times New Roman"/>
              </a:rPr>
              <a:t>Schedule </a:t>
            </a:r>
            <a:r>
              <a:rPr lang="en-US" sz="2800">
                <a:solidFill>
                  <a:schemeClr val="dk1"/>
                </a:solidFill>
                <a:latin typeface="Times New Roman"/>
                <a:ea typeface="Times New Roman"/>
                <a:cs typeface="Times New Roman"/>
                <a:sym typeface="Times New Roman"/>
              </a:rPr>
              <a:t>and </a:t>
            </a:r>
            <a:r>
              <a:rPr i="1" lang="en-US" sz="2800">
                <a:solidFill>
                  <a:schemeClr val="dk1"/>
                </a:solidFill>
                <a:latin typeface="Times New Roman"/>
                <a:ea typeface="Times New Roman"/>
                <a:cs typeface="Times New Roman"/>
                <a:sym typeface="Times New Roman"/>
              </a:rPr>
              <a:t>dispatch </a:t>
            </a:r>
            <a:r>
              <a:rPr lang="en-US" sz="2800">
                <a:solidFill>
                  <a:schemeClr val="dk1"/>
                </a:solidFill>
                <a:latin typeface="Times New Roman"/>
                <a:ea typeface="Times New Roman"/>
                <a:cs typeface="Times New Roman"/>
                <a:sym typeface="Times New Roman"/>
              </a:rPr>
              <a:t>processes for execution by the processor</a:t>
            </a:r>
            <a:endParaRPr sz="2800">
              <a:solidFill>
                <a:schemeClr val="dk1"/>
              </a:solidFill>
              <a:latin typeface="Times New Roman"/>
              <a:ea typeface="Times New Roman"/>
              <a:cs typeface="Times New Roman"/>
              <a:sym typeface="Times New Roman"/>
            </a:endParaRPr>
          </a:p>
          <a:p>
            <a:pPr indent="-200025" lvl="0" marL="200025" marR="2674620" rtl="0" algn="l">
              <a:lnSpc>
                <a:spcPct val="108928"/>
              </a:lnSpc>
              <a:spcBef>
                <a:spcPts val="1000"/>
              </a:spcBef>
              <a:spcAft>
                <a:spcPts val="0"/>
              </a:spcAft>
              <a:buClr>
                <a:schemeClr val="dk1"/>
              </a:buClr>
              <a:buSzPts val="2200"/>
              <a:buFont typeface="Arial Black"/>
              <a:buChar char="▪"/>
            </a:pPr>
            <a:r>
              <a:rPr lang="en-US" sz="2800">
                <a:solidFill>
                  <a:schemeClr val="dk1"/>
                </a:solidFill>
                <a:latin typeface="Times New Roman"/>
                <a:ea typeface="Times New Roman"/>
                <a:cs typeface="Times New Roman"/>
                <a:sym typeface="Times New Roman"/>
              </a:rPr>
              <a:t>Implement a safe and fair policy for </a:t>
            </a:r>
            <a:r>
              <a:rPr i="1" lang="en-US" sz="2800">
                <a:solidFill>
                  <a:schemeClr val="dk1"/>
                </a:solidFill>
                <a:latin typeface="Times New Roman"/>
                <a:ea typeface="Times New Roman"/>
                <a:cs typeface="Times New Roman"/>
                <a:sym typeface="Times New Roman"/>
              </a:rPr>
              <a:t>resource  allocation </a:t>
            </a:r>
            <a:r>
              <a:rPr lang="en-US" sz="2800">
                <a:solidFill>
                  <a:schemeClr val="dk1"/>
                </a:solidFill>
                <a:latin typeface="Times New Roman"/>
                <a:ea typeface="Times New Roman"/>
                <a:cs typeface="Times New Roman"/>
                <a:sym typeface="Times New Roman"/>
              </a:rPr>
              <a:t>to processes</a:t>
            </a:r>
            <a:endParaRPr sz="2800">
              <a:solidFill>
                <a:schemeClr val="dk1"/>
              </a:solidFill>
              <a:latin typeface="Times New Roman"/>
              <a:ea typeface="Times New Roman"/>
              <a:cs typeface="Times New Roman"/>
              <a:sym typeface="Times New Roman"/>
            </a:endParaRPr>
          </a:p>
          <a:p>
            <a:pPr indent="-187325" lvl="0" marL="199390" marR="0" rtl="0" algn="l">
              <a:lnSpc>
                <a:spcPct val="100000"/>
              </a:lnSpc>
              <a:spcBef>
                <a:spcPts val="590"/>
              </a:spcBef>
              <a:spcAft>
                <a:spcPts val="0"/>
              </a:spcAft>
              <a:buClr>
                <a:schemeClr val="dk1"/>
              </a:buClr>
              <a:buSzPts val="2200"/>
              <a:buFont typeface="Arial Black"/>
              <a:buChar char="▪"/>
            </a:pPr>
            <a:r>
              <a:rPr lang="en-US" sz="2800">
                <a:solidFill>
                  <a:schemeClr val="dk1"/>
                </a:solidFill>
                <a:latin typeface="Times New Roman"/>
                <a:ea typeface="Times New Roman"/>
                <a:cs typeface="Times New Roman"/>
                <a:sym typeface="Times New Roman"/>
              </a:rPr>
              <a:t>Respond to requests by user programs</a:t>
            </a:r>
            <a:endParaRPr sz="2800">
              <a:solidFill>
                <a:schemeClr val="dk1"/>
              </a:solidFill>
              <a:latin typeface="Times New Roman"/>
              <a:ea typeface="Times New Roman"/>
              <a:cs typeface="Times New Roman"/>
              <a:sym typeface="Times New Roman"/>
            </a:endParaRPr>
          </a:p>
          <a:p>
            <a:pPr indent="-187325" lvl="0" marL="199390" marR="5080" rtl="0" algn="l">
              <a:lnSpc>
                <a:spcPct val="108928"/>
              </a:lnSpc>
              <a:spcBef>
                <a:spcPts val="1050"/>
              </a:spcBef>
              <a:spcAft>
                <a:spcPts val="0"/>
              </a:spcAft>
              <a:buClr>
                <a:schemeClr val="dk1"/>
              </a:buClr>
              <a:buSzPts val="2250"/>
              <a:buFont typeface="Arial"/>
              <a:buChar char="▪"/>
            </a:pPr>
            <a:r>
              <a:rPr i="1" lang="en-US" sz="2800">
                <a:solidFill>
                  <a:schemeClr val="dk1"/>
                </a:solidFill>
                <a:latin typeface="Times New Roman"/>
                <a:ea typeface="Times New Roman"/>
                <a:cs typeface="Times New Roman"/>
                <a:sym typeface="Times New Roman"/>
              </a:rPr>
              <a:t>Construct	</a:t>
            </a:r>
            <a:r>
              <a:rPr lang="en-US" sz="2800">
                <a:solidFill>
                  <a:schemeClr val="dk1"/>
                </a:solidFill>
                <a:latin typeface="Times New Roman"/>
                <a:ea typeface="Times New Roman"/>
                <a:cs typeface="Times New Roman"/>
                <a:sym typeface="Times New Roman"/>
              </a:rPr>
              <a:t>and </a:t>
            </a:r>
            <a:r>
              <a:rPr i="1" lang="en-US" sz="2800">
                <a:solidFill>
                  <a:schemeClr val="dk1"/>
                </a:solidFill>
                <a:latin typeface="Times New Roman"/>
                <a:ea typeface="Times New Roman"/>
                <a:cs typeface="Times New Roman"/>
                <a:sym typeface="Times New Roman"/>
              </a:rPr>
              <a:t>maintain tables </a:t>
            </a:r>
            <a:r>
              <a:rPr lang="en-US" sz="2800">
                <a:solidFill>
                  <a:schemeClr val="dk1"/>
                </a:solidFill>
                <a:latin typeface="Times New Roman"/>
                <a:ea typeface="Times New Roman"/>
                <a:cs typeface="Times New Roman"/>
                <a:sym typeface="Times New Roman"/>
              </a:rPr>
              <a:t>for each process managed by the  operating system</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type="title"/>
          </p:nvPr>
        </p:nvSpPr>
        <p:spPr>
          <a:xfrm>
            <a:off x="911225" y="422044"/>
            <a:ext cx="438023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Scheduling Criteria</a:t>
            </a:r>
            <a:endParaRPr sz="4400">
              <a:latin typeface="Times New Roman"/>
              <a:ea typeface="Times New Roman"/>
              <a:cs typeface="Times New Roman"/>
              <a:sym typeface="Times New Roman"/>
            </a:endParaRPr>
          </a:p>
        </p:txBody>
      </p:sp>
      <p:sp>
        <p:nvSpPr>
          <p:cNvPr id="439" name="Google Shape;439;p60"/>
          <p:cNvSpPr txBox="1"/>
          <p:nvPr/>
        </p:nvSpPr>
        <p:spPr>
          <a:xfrm>
            <a:off x="813855" y="1143000"/>
            <a:ext cx="10459085" cy="4629150"/>
          </a:xfrm>
          <a:prstGeom prst="rect">
            <a:avLst/>
          </a:prstGeom>
          <a:noFill/>
          <a:ln>
            <a:noFill/>
          </a:ln>
        </p:spPr>
        <p:txBody>
          <a:bodyPr anchorCtr="0" anchor="t" bIns="0" lIns="0" spcFirstLastPara="1" rIns="0" wrap="square" tIns="93975">
            <a:spAutoFit/>
          </a:bodyPr>
          <a:lstStyle/>
          <a:p>
            <a:pPr indent="-612140" lvl="0" marL="624205" marR="0" rtl="0" algn="l">
              <a:lnSpc>
                <a:spcPct val="100000"/>
              </a:lnSpc>
              <a:spcBef>
                <a:spcPts val="0"/>
              </a:spcBef>
              <a:spcAft>
                <a:spcPts val="0"/>
              </a:spcAft>
              <a:buClr>
                <a:schemeClr val="dk1"/>
              </a:buClr>
              <a:buSzPts val="2800"/>
              <a:buFont typeface="Calibri"/>
              <a:buAutoNum type="arabicPeriod"/>
            </a:pPr>
            <a:r>
              <a:rPr b="1" lang="en-US" sz="2800">
                <a:solidFill>
                  <a:schemeClr val="dk1"/>
                </a:solidFill>
                <a:latin typeface="Times New Roman"/>
                <a:ea typeface="Times New Roman"/>
                <a:cs typeface="Times New Roman"/>
                <a:sym typeface="Times New Roman"/>
              </a:rPr>
              <a:t>CPU utilization</a:t>
            </a:r>
            <a:endParaRPr sz="2800">
              <a:solidFill>
                <a:schemeClr val="dk1"/>
              </a:solidFill>
              <a:latin typeface="Times New Roman"/>
              <a:ea typeface="Times New Roman"/>
              <a:cs typeface="Times New Roman"/>
              <a:sym typeface="Times New Roman"/>
            </a:endParaRPr>
          </a:p>
          <a:p>
            <a:pPr indent="-290195" lvl="1" marL="452755" marR="27940" rtl="0" algn="l">
              <a:lnSpc>
                <a:spcPct val="108928"/>
              </a:lnSpc>
              <a:spcBef>
                <a:spcPts val="100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To  make out the	</a:t>
            </a:r>
            <a:r>
              <a:rPr b="0" i="0" lang="en-US" sz="2800" u="none" cap="none" strike="noStrike">
                <a:solidFill>
                  <a:srgbClr val="FF0000"/>
                </a:solidFill>
                <a:latin typeface="Times New Roman"/>
                <a:ea typeface="Times New Roman"/>
                <a:cs typeface="Times New Roman"/>
                <a:sym typeface="Times New Roman"/>
              </a:rPr>
              <a:t>best use of CPU </a:t>
            </a:r>
            <a:r>
              <a:rPr b="0" i="0" lang="en-US" sz="2800" u="none" cap="none" strike="noStrike">
                <a:solidFill>
                  <a:schemeClr val="dk1"/>
                </a:solidFill>
                <a:latin typeface="Times New Roman"/>
                <a:ea typeface="Times New Roman"/>
                <a:cs typeface="Times New Roman"/>
                <a:sym typeface="Times New Roman"/>
              </a:rPr>
              <a:t>and not to waste any CPU cycle,  CPU would be working most of the </a:t>
            </a:r>
            <a:r>
              <a:rPr b="0" i="0" lang="en-US" sz="2800" u="none" cap="none" strike="noStrike">
                <a:solidFill>
                  <a:srgbClr val="FF0000"/>
                </a:solidFill>
                <a:latin typeface="Times New Roman"/>
                <a:ea typeface="Times New Roman"/>
                <a:cs typeface="Times New Roman"/>
                <a:sym typeface="Times New Roman"/>
              </a:rPr>
              <a:t>time(Ideally 100% </a:t>
            </a:r>
            <a:r>
              <a:rPr b="0" i="0" lang="en-US" sz="2800" u="none" cap="none" strike="noStrike">
                <a:solidFill>
                  <a:schemeClr val="dk1"/>
                </a:solidFill>
                <a:latin typeface="Times New Roman"/>
                <a:ea typeface="Times New Roman"/>
                <a:cs typeface="Times New Roman"/>
                <a:sym typeface="Times New Roman"/>
              </a:rPr>
              <a:t>of the time).</a:t>
            </a:r>
            <a:endParaRPr b="0" i="0" sz="2800" u="none" cap="none" strike="noStrike">
              <a:solidFill>
                <a:schemeClr val="dk1"/>
              </a:solidFill>
              <a:latin typeface="Times New Roman"/>
              <a:ea typeface="Times New Roman"/>
              <a:cs typeface="Times New Roman"/>
              <a:sym typeface="Times New Roman"/>
            </a:endParaRPr>
          </a:p>
          <a:p>
            <a:pPr indent="-290195" lvl="1" marL="452755" marR="54610" rtl="0" algn="l">
              <a:lnSpc>
                <a:spcPct val="108928"/>
              </a:lnSpc>
              <a:spcBef>
                <a:spcPts val="95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Considering	a	real	system,	CPU	usage	should	range	from	</a:t>
            </a:r>
            <a:r>
              <a:rPr b="0" i="0" lang="en-US" sz="2800" u="none" cap="none" strike="noStrike">
                <a:solidFill>
                  <a:srgbClr val="FF0000"/>
                </a:solidFill>
                <a:latin typeface="Times New Roman"/>
                <a:ea typeface="Times New Roman"/>
                <a:cs typeface="Times New Roman"/>
                <a:sym typeface="Times New Roman"/>
              </a:rPr>
              <a:t>40%  (lightly loaded) to 90% (heavily loaded.)</a:t>
            </a:r>
            <a:endParaRPr b="0" i="0" sz="2800" u="none" cap="none" strike="noStrike">
              <a:solidFill>
                <a:schemeClr val="dk1"/>
              </a:solidFill>
              <a:latin typeface="Times New Roman"/>
              <a:ea typeface="Times New Roman"/>
              <a:cs typeface="Times New Roman"/>
              <a:sym typeface="Times New Roman"/>
            </a:endParaRPr>
          </a:p>
          <a:p>
            <a:pPr indent="-612140" lvl="0" marL="624205" marR="0" rtl="0" algn="l">
              <a:lnSpc>
                <a:spcPct val="100000"/>
              </a:lnSpc>
              <a:spcBef>
                <a:spcPts val="590"/>
              </a:spcBef>
              <a:spcAft>
                <a:spcPts val="0"/>
              </a:spcAft>
              <a:buClr>
                <a:schemeClr val="dk1"/>
              </a:buClr>
              <a:buSzPts val="2800"/>
              <a:buFont typeface="Calibri"/>
              <a:buAutoNum type="arabicPeriod"/>
            </a:pPr>
            <a:r>
              <a:rPr b="1" lang="en-US" sz="2800">
                <a:solidFill>
                  <a:schemeClr val="dk1"/>
                </a:solidFill>
                <a:latin typeface="Times New Roman"/>
                <a:ea typeface="Times New Roman"/>
                <a:cs typeface="Times New Roman"/>
                <a:sym typeface="Times New Roman"/>
              </a:rPr>
              <a:t>Throughput</a:t>
            </a:r>
            <a:endParaRPr sz="2800">
              <a:solidFill>
                <a:schemeClr val="dk1"/>
              </a:solidFill>
              <a:latin typeface="Times New Roman"/>
              <a:ea typeface="Times New Roman"/>
              <a:cs typeface="Times New Roman"/>
              <a:sym typeface="Times New Roman"/>
            </a:endParaRPr>
          </a:p>
          <a:p>
            <a:pPr indent="-290195" lvl="1" marL="452755" marR="13334" rtl="0" algn="l">
              <a:lnSpc>
                <a:spcPct val="108928"/>
              </a:lnSpc>
              <a:spcBef>
                <a:spcPts val="105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It is the </a:t>
            </a:r>
            <a:r>
              <a:rPr b="0" i="0" lang="en-US" sz="2800" u="none" cap="none" strike="noStrike">
                <a:solidFill>
                  <a:srgbClr val="FF0000"/>
                </a:solidFill>
                <a:latin typeface="Times New Roman"/>
                <a:ea typeface="Times New Roman"/>
                <a:cs typeface="Times New Roman"/>
                <a:sym typeface="Times New Roman"/>
              </a:rPr>
              <a:t>total number of processes completed per unit time </a:t>
            </a:r>
            <a:r>
              <a:rPr b="0" i="0" lang="en-US" sz="2800" u="none" cap="none" strike="noStrike">
                <a:solidFill>
                  <a:schemeClr val="dk1"/>
                </a:solidFill>
                <a:latin typeface="Times New Roman"/>
                <a:ea typeface="Times New Roman"/>
                <a:cs typeface="Times New Roman"/>
                <a:sym typeface="Times New Roman"/>
              </a:rPr>
              <a:t>or rather  say total </a:t>
            </a:r>
            <a:r>
              <a:rPr b="0" i="0" lang="en-US" sz="2800" u="none" cap="none" strike="noStrike">
                <a:solidFill>
                  <a:srgbClr val="FF0000"/>
                </a:solidFill>
                <a:latin typeface="Times New Roman"/>
                <a:ea typeface="Times New Roman"/>
                <a:cs typeface="Times New Roman"/>
                <a:sym typeface="Times New Roman"/>
              </a:rPr>
              <a:t>amount of work </a:t>
            </a:r>
            <a:r>
              <a:rPr b="0" i="0" lang="en-US" sz="2800" u="none" cap="none" strike="noStrike">
                <a:solidFill>
                  <a:schemeClr val="dk1"/>
                </a:solidFill>
                <a:latin typeface="Times New Roman"/>
                <a:ea typeface="Times New Roman"/>
                <a:cs typeface="Times New Roman"/>
                <a:sym typeface="Times New Roman"/>
              </a:rPr>
              <a:t>done in a unit of time.</a:t>
            </a:r>
            <a:endParaRPr b="0" i="0" sz="2800" u="none" cap="none" strike="noStrike">
              <a:solidFill>
                <a:schemeClr val="dk1"/>
              </a:solidFill>
              <a:latin typeface="Times New Roman"/>
              <a:ea typeface="Times New Roman"/>
              <a:cs typeface="Times New Roman"/>
              <a:sym typeface="Times New Roman"/>
            </a:endParaRPr>
          </a:p>
          <a:p>
            <a:pPr indent="-290195" lvl="1" marL="452755" marR="5080" rtl="0" algn="l">
              <a:lnSpc>
                <a:spcPct val="108928"/>
              </a:lnSpc>
              <a:spcBef>
                <a:spcPts val="95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This may range from 10/second to 1/hour depending on the specific  processes.</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nvSpPr>
        <p:spPr>
          <a:xfrm>
            <a:off x="813855" y="685800"/>
            <a:ext cx="10457180" cy="3616888"/>
          </a:xfrm>
          <a:prstGeom prst="rect">
            <a:avLst/>
          </a:prstGeom>
          <a:noFill/>
          <a:ln>
            <a:noFill/>
          </a:ln>
        </p:spPr>
        <p:txBody>
          <a:bodyPr anchorCtr="0" anchor="t" bIns="0" lIns="0" spcFirstLastPara="1" rIns="0" wrap="square" tIns="93975">
            <a:spAutoFit/>
          </a:bodyPr>
          <a:lstStyle/>
          <a:p>
            <a:pPr indent="-612140" lvl="0" marL="624205" marR="0" rtl="0" algn="just">
              <a:lnSpc>
                <a:spcPct val="100000"/>
              </a:lnSpc>
              <a:spcBef>
                <a:spcPts val="0"/>
              </a:spcBef>
              <a:spcAft>
                <a:spcPts val="0"/>
              </a:spcAft>
              <a:buClr>
                <a:schemeClr val="dk1"/>
              </a:buClr>
              <a:buSzPts val="2800"/>
              <a:buFont typeface="Calibri"/>
              <a:buAutoNum type="arabicPeriod" startAt="3"/>
            </a:pPr>
            <a:r>
              <a:rPr b="1" lang="en-US" sz="2800">
                <a:solidFill>
                  <a:schemeClr val="dk1"/>
                </a:solidFill>
                <a:latin typeface="Times New Roman"/>
                <a:ea typeface="Times New Roman"/>
                <a:cs typeface="Times New Roman"/>
                <a:sym typeface="Times New Roman"/>
              </a:rPr>
              <a:t>Turnaround time</a:t>
            </a:r>
            <a:endParaRPr sz="2800">
              <a:solidFill>
                <a:schemeClr val="dk1"/>
              </a:solidFill>
              <a:latin typeface="Times New Roman"/>
              <a:ea typeface="Times New Roman"/>
              <a:cs typeface="Times New Roman"/>
              <a:sym typeface="Times New Roman"/>
            </a:endParaRPr>
          </a:p>
          <a:p>
            <a:pPr indent="-290195" lvl="1" marL="452755" marR="5080" rtl="0" algn="just">
              <a:lnSpc>
                <a:spcPct val="90000"/>
              </a:lnSpc>
              <a:spcBef>
                <a:spcPts val="97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It is the amount of time taken to </a:t>
            </a:r>
            <a:r>
              <a:rPr b="0" i="0" lang="en-US" sz="2800" u="none" cap="none" strike="noStrike">
                <a:solidFill>
                  <a:srgbClr val="FF0000"/>
                </a:solidFill>
                <a:latin typeface="Times New Roman"/>
                <a:ea typeface="Times New Roman"/>
                <a:cs typeface="Times New Roman"/>
                <a:sym typeface="Times New Roman"/>
              </a:rPr>
              <a:t>execute a particular process</a:t>
            </a:r>
            <a:r>
              <a:rPr b="0" i="0" lang="en-US" sz="2800" u="none" cap="none" strike="noStrike">
                <a:solidFill>
                  <a:schemeClr val="dk1"/>
                </a:solidFill>
                <a:latin typeface="Times New Roman"/>
                <a:ea typeface="Times New Roman"/>
                <a:cs typeface="Times New Roman"/>
                <a:sym typeface="Times New Roman"/>
              </a:rPr>
              <a:t>, i.e. The  interval from time of </a:t>
            </a:r>
            <a:r>
              <a:rPr b="0" i="0" lang="en-US" sz="2800" u="none" cap="none" strike="noStrike">
                <a:solidFill>
                  <a:srgbClr val="FF0000"/>
                </a:solidFill>
                <a:latin typeface="Times New Roman"/>
                <a:ea typeface="Times New Roman"/>
                <a:cs typeface="Times New Roman"/>
                <a:sym typeface="Times New Roman"/>
              </a:rPr>
              <a:t>submission </a:t>
            </a:r>
            <a:r>
              <a:rPr b="0" i="0" lang="en-US" sz="2800" u="none" cap="none" strike="noStrike">
                <a:solidFill>
                  <a:schemeClr val="dk1"/>
                </a:solidFill>
                <a:latin typeface="Times New Roman"/>
                <a:ea typeface="Times New Roman"/>
                <a:cs typeface="Times New Roman"/>
                <a:sym typeface="Times New Roman"/>
              </a:rPr>
              <a:t>of the process to the time of </a:t>
            </a:r>
            <a:r>
              <a:rPr b="0" i="0" lang="en-US" sz="2800" u="none" cap="none" strike="noStrike">
                <a:solidFill>
                  <a:srgbClr val="FF0000"/>
                </a:solidFill>
                <a:latin typeface="Times New Roman"/>
                <a:ea typeface="Times New Roman"/>
                <a:cs typeface="Times New Roman"/>
                <a:sym typeface="Times New Roman"/>
              </a:rPr>
              <a:t> completion </a:t>
            </a:r>
            <a:r>
              <a:rPr b="0" i="0" lang="en-US" sz="2800" u="none" cap="none" strike="noStrike">
                <a:solidFill>
                  <a:schemeClr val="dk1"/>
                </a:solidFill>
                <a:latin typeface="Times New Roman"/>
                <a:ea typeface="Times New Roman"/>
                <a:cs typeface="Times New Roman"/>
                <a:sym typeface="Times New Roman"/>
              </a:rPr>
              <a:t>of the process(Wall clock time).</a:t>
            </a:r>
            <a:endParaRPr b="0" i="0" sz="2800" u="none" cap="none" strike="noStrike">
              <a:solidFill>
                <a:schemeClr val="dk1"/>
              </a:solidFill>
              <a:latin typeface="Times New Roman"/>
              <a:ea typeface="Times New Roman"/>
              <a:cs typeface="Times New Roman"/>
              <a:sym typeface="Times New Roman"/>
            </a:endParaRPr>
          </a:p>
          <a:p>
            <a:pPr indent="-612140" lvl="0" marL="624205" marR="0" rtl="0" algn="just">
              <a:lnSpc>
                <a:spcPct val="100000"/>
              </a:lnSpc>
              <a:spcBef>
                <a:spcPts val="640"/>
              </a:spcBef>
              <a:spcAft>
                <a:spcPts val="0"/>
              </a:spcAft>
              <a:buClr>
                <a:schemeClr val="dk1"/>
              </a:buClr>
              <a:buSzPts val="2800"/>
              <a:buFont typeface="Calibri"/>
              <a:buAutoNum type="arabicPeriod" startAt="3"/>
            </a:pPr>
            <a:r>
              <a:rPr b="1" lang="en-US" sz="2800">
                <a:solidFill>
                  <a:schemeClr val="dk1"/>
                </a:solidFill>
                <a:latin typeface="Times New Roman"/>
                <a:ea typeface="Times New Roman"/>
                <a:cs typeface="Times New Roman"/>
                <a:sym typeface="Times New Roman"/>
              </a:rPr>
              <a:t>Waiting time</a:t>
            </a:r>
            <a:endParaRPr sz="2800">
              <a:solidFill>
                <a:schemeClr val="dk1"/>
              </a:solidFill>
              <a:latin typeface="Times New Roman"/>
              <a:ea typeface="Times New Roman"/>
              <a:cs typeface="Times New Roman"/>
              <a:sym typeface="Times New Roman"/>
            </a:endParaRPr>
          </a:p>
          <a:p>
            <a:pPr indent="-290195" lvl="1" marL="452755" marR="6350" rtl="0" algn="just">
              <a:lnSpc>
                <a:spcPct val="90000"/>
              </a:lnSpc>
              <a:spcBef>
                <a:spcPts val="102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sum of the periods </a:t>
            </a:r>
            <a:r>
              <a:rPr b="0" i="0" lang="en-US" sz="2800" u="none" cap="none" strike="noStrike">
                <a:solidFill>
                  <a:srgbClr val="FF0000"/>
                </a:solidFill>
                <a:latin typeface="Times New Roman"/>
                <a:ea typeface="Times New Roman"/>
                <a:cs typeface="Times New Roman"/>
                <a:sym typeface="Times New Roman"/>
              </a:rPr>
              <a:t>spent waiting in the ready queue </a:t>
            </a:r>
            <a:r>
              <a:rPr b="0" i="0" lang="en-US" sz="2800" u="none" cap="none" strike="noStrike">
                <a:solidFill>
                  <a:schemeClr val="dk1"/>
                </a:solidFill>
                <a:latin typeface="Times New Roman"/>
                <a:ea typeface="Times New Roman"/>
                <a:cs typeface="Times New Roman"/>
                <a:sym typeface="Times New Roman"/>
              </a:rPr>
              <a:t>amount of  time a process has been waiting in the ready queue to acquire get  control on the CPU.</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75000" ty="0" sy="75000"/>
        </a:blipFill>
      </p:bgPr>
    </p:bg>
    <p:spTree>
      <p:nvGrpSpPr>
        <p:cNvPr id="448" name="Shape 448"/>
        <p:cNvGrpSpPr/>
        <p:nvPr/>
      </p:nvGrpSpPr>
      <p:grpSpPr>
        <a:xfrm>
          <a:off x="0" y="0"/>
          <a:ext cx="0" cy="0"/>
          <a:chOff x="0" y="0"/>
          <a:chExt cx="0" cy="0"/>
        </a:xfrm>
      </p:grpSpPr>
      <p:sp>
        <p:nvSpPr>
          <p:cNvPr id="449" name="Google Shape;449;p62"/>
          <p:cNvSpPr txBox="1"/>
          <p:nvPr/>
        </p:nvSpPr>
        <p:spPr>
          <a:xfrm>
            <a:off x="911225" y="685800"/>
            <a:ext cx="10357485" cy="3431709"/>
          </a:xfrm>
          <a:prstGeom prst="rect">
            <a:avLst/>
          </a:prstGeom>
          <a:noFill/>
          <a:ln>
            <a:noFill/>
          </a:ln>
        </p:spPr>
        <p:txBody>
          <a:bodyPr anchorCtr="0" anchor="t" bIns="0" lIns="0" spcFirstLastPara="1" rIns="0" wrap="square" tIns="93975">
            <a:spAutoFit/>
          </a:bodyPr>
          <a:lstStyle/>
          <a:p>
            <a:pPr indent="-355600" lvl="0" marL="368300" marR="0" rtl="0" algn="l">
              <a:lnSpc>
                <a:spcPct val="100000"/>
              </a:lnSpc>
              <a:spcBef>
                <a:spcPts val="0"/>
              </a:spcBef>
              <a:spcAft>
                <a:spcPts val="0"/>
              </a:spcAft>
              <a:buClr>
                <a:schemeClr val="dk1"/>
              </a:buClr>
              <a:buSzPts val="2800"/>
              <a:buFont typeface="Times New Roman"/>
              <a:buAutoNum type="arabicPeriod" startAt="5"/>
            </a:pPr>
            <a:r>
              <a:rPr b="1" lang="en-US" sz="2800">
                <a:solidFill>
                  <a:schemeClr val="dk1"/>
                </a:solidFill>
                <a:latin typeface="Times New Roman"/>
                <a:ea typeface="Times New Roman"/>
                <a:cs typeface="Times New Roman"/>
                <a:sym typeface="Times New Roman"/>
              </a:rPr>
              <a:t>Load average</a:t>
            </a:r>
            <a:endParaRPr sz="2800">
              <a:solidFill>
                <a:schemeClr val="dk1"/>
              </a:solidFill>
              <a:latin typeface="Times New Roman"/>
              <a:ea typeface="Times New Roman"/>
              <a:cs typeface="Times New Roman"/>
              <a:sym typeface="Times New Roman"/>
            </a:endParaRPr>
          </a:p>
          <a:p>
            <a:pPr indent="-290195" lvl="1" marL="355600" marR="26034" rtl="0" algn="l">
              <a:lnSpc>
                <a:spcPct val="108928"/>
              </a:lnSpc>
              <a:spcBef>
                <a:spcPts val="100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It	is	the	</a:t>
            </a:r>
            <a:r>
              <a:rPr b="0" i="0" lang="en-US" sz="2800" u="none" cap="none" strike="noStrike">
                <a:solidFill>
                  <a:srgbClr val="FF0000"/>
                </a:solidFill>
                <a:latin typeface="Times New Roman"/>
                <a:ea typeface="Times New Roman"/>
                <a:cs typeface="Times New Roman"/>
                <a:sym typeface="Times New Roman"/>
              </a:rPr>
              <a:t>average	number	of	processes	</a:t>
            </a:r>
            <a:r>
              <a:rPr b="0" i="0" lang="en-US" sz="2800" u="none" cap="none" strike="noStrike">
                <a:solidFill>
                  <a:schemeClr val="dk1"/>
                </a:solidFill>
                <a:latin typeface="Times New Roman"/>
                <a:ea typeface="Times New Roman"/>
                <a:cs typeface="Times New Roman"/>
                <a:sym typeface="Times New Roman"/>
              </a:rPr>
              <a:t>residing	in	the	</a:t>
            </a:r>
            <a:r>
              <a:rPr b="0" i="0" lang="en-US" sz="2800" u="none" cap="none" strike="noStrike">
                <a:solidFill>
                  <a:srgbClr val="FF0000"/>
                </a:solidFill>
                <a:latin typeface="Times New Roman"/>
                <a:ea typeface="Times New Roman"/>
                <a:cs typeface="Times New Roman"/>
                <a:sym typeface="Times New Roman"/>
              </a:rPr>
              <a:t>ready	queue  </a:t>
            </a:r>
            <a:r>
              <a:rPr b="0" i="0" lang="en-US" sz="2800" u="none" cap="none" strike="noStrike">
                <a:solidFill>
                  <a:schemeClr val="dk1"/>
                </a:solidFill>
                <a:latin typeface="Times New Roman"/>
                <a:ea typeface="Times New Roman"/>
                <a:cs typeface="Times New Roman"/>
                <a:sym typeface="Times New Roman"/>
              </a:rPr>
              <a:t>waiting for their turn to get into the CPU.</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40"/>
              </a:spcBef>
              <a:spcAft>
                <a:spcPts val="0"/>
              </a:spcAft>
              <a:buClr>
                <a:schemeClr val="dk1"/>
              </a:buClr>
              <a:buSzPts val="4000"/>
              <a:buFont typeface="Arial"/>
              <a:buNone/>
            </a:pPr>
            <a:r>
              <a:t/>
            </a:r>
            <a:endParaRPr b="0" i="0" sz="4000" u="none" cap="none" strike="noStrike">
              <a:solidFill>
                <a:schemeClr val="dk1"/>
              </a:solidFill>
              <a:latin typeface="Times New Roman"/>
              <a:ea typeface="Times New Roman"/>
              <a:cs typeface="Times New Roman"/>
              <a:sym typeface="Times New Roman"/>
            </a:endParaRPr>
          </a:p>
          <a:p>
            <a:pPr indent="-355600" lvl="0" marL="368300" marR="0" rtl="0" algn="l">
              <a:lnSpc>
                <a:spcPct val="100000"/>
              </a:lnSpc>
              <a:spcBef>
                <a:spcPts val="0"/>
              </a:spcBef>
              <a:spcAft>
                <a:spcPts val="0"/>
              </a:spcAft>
              <a:buClr>
                <a:schemeClr val="dk1"/>
              </a:buClr>
              <a:buSzPts val="2800"/>
              <a:buFont typeface="Times New Roman"/>
              <a:buAutoNum type="arabicPeriod" startAt="5"/>
            </a:pPr>
            <a:r>
              <a:rPr b="1" lang="en-US" sz="2800">
                <a:solidFill>
                  <a:schemeClr val="dk1"/>
                </a:solidFill>
                <a:latin typeface="Times New Roman"/>
                <a:ea typeface="Times New Roman"/>
                <a:cs typeface="Times New Roman"/>
                <a:sym typeface="Times New Roman"/>
              </a:rPr>
              <a:t>Response time</a:t>
            </a:r>
            <a:endParaRPr sz="2800">
              <a:solidFill>
                <a:schemeClr val="dk1"/>
              </a:solidFill>
              <a:latin typeface="Times New Roman"/>
              <a:ea typeface="Times New Roman"/>
              <a:cs typeface="Times New Roman"/>
              <a:sym typeface="Times New Roman"/>
            </a:endParaRPr>
          </a:p>
          <a:p>
            <a:pPr indent="-290195" lvl="1" marL="355600" marR="5080" rtl="0" algn="l">
              <a:lnSpc>
                <a:spcPct val="108928"/>
              </a:lnSpc>
              <a:spcBef>
                <a:spcPts val="105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Amount of time it takes from when a </a:t>
            </a:r>
            <a:r>
              <a:rPr b="0" i="0" lang="en-US" sz="2800" u="none" cap="none" strike="noStrike">
                <a:solidFill>
                  <a:srgbClr val="FF0000"/>
                </a:solidFill>
                <a:latin typeface="Times New Roman"/>
                <a:ea typeface="Times New Roman"/>
                <a:cs typeface="Times New Roman"/>
                <a:sym typeface="Times New Roman"/>
              </a:rPr>
              <a:t>request was submitted until the  first response </a:t>
            </a:r>
            <a:r>
              <a:rPr b="0" i="0" lang="en-US" sz="2800" u="none" cap="none" strike="noStrike">
                <a:solidFill>
                  <a:schemeClr val="dk1"/>
                </a:solidFill>
                <a:latin typeface="Times New Roman"/>
                <a:ea typeface="Times New Roman"/>
                <a:cs typeface="Times New Roman"/>
                <a:sym typeface="Times New Roman"/>
              </a:rPr>
              <a:t>is produced.</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3"/>
          <p:cNvSpPr txBox="1"/>
          <p:nvPr>
            <p:ph type="title"/>
          </p:nvPr>
        </p:nvSpPr>
        <p:spPr>
          <a:xfrm>
            <a:off x="911225" y="422044"/>
            <a:ext cx="480314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Operation on	Process</a:t>
            </a:r>
            <a:endParaRPr sz="4400">
              <a:latin typeface="Times New Roman"/>
              <a:ea typeface="Times New Roman"/>
              <a:cs typeface="Times New Roman"/>
              <a:sym typeface="Times New Roman"/>
            </a:endParaRPr>
          </a:p>
        </p:txBody>
      </p:sp>
      <p:sp>
        <p:nvSpPr>
          <p:cNvPr id="455" name="Google Shape;455;p63"/>
          <p:cNvSpPr txBox="1"/>
          <p:nvPr/>
        </p:nvSpPr>
        <p:spPr>
          <a:xfrm>
            <a:off x="813855" y="1802663"/>
            <a:ext cx="10452100" cy="3385820"/>
          </a:xfrm>
          <a:prstGeom prst="rect">
            <a:avLst/>
          </a:prstGeom>
          <a:noFill/>
          <a:ln>
            <a:noFill/>
          </a:ln>
        </p:spPr>
        <p:txBody>
          <a:bodyPr anchorCtr="0" anchor="t" bIns="0" lIns="0" spcFirstLastPara="1" rIns="0" wrap="square" tIns="63500">
            <a:spAutoFit/>
          </a:bodyPr>
          <a:lstStyle/>
          <a:p>
            <a:pPr indent="-612140" lvl="0" marL="624205" marR="51435" rtl="0" algn="just">
              <a:lnSpc>
                <a:spcPct val="107142"/>
              </a:lnSpc>
              <a:spcBef>
                <a:spcPts val="0"/>
              </a:spcBef>
              <a:spcAft>
                <a:spcPts val="0"/>
              </a:spcAft>
              <a:buClr>
                <a:schemeClr val="dk1"/>
              </a:buClr>
              <a:buSzPts val="2800"/>
              <a:buFont typeface="Calibri"/>
              <a:buAutoNum type="arabicPeriod"/>
            </a:pPr>
            <a:r>
              <a:rPr b="1" lang="en-US" sz="2800">
                <a:solidFill>
                  <a:schemeClr val="dk1"/>
                </a:solidFill>
                <a:latin typeface="Times New Roman"/>
                <a:ea typeface="Times New Roman"/>
                <a:cs typeface="Times New Roman"/>
                <a:sym typeface="Times New Roman"/>
              </a:rPr>
              <a:t>Process Creation: </a:t>
            </a:r>
            <a:r>
              <a:rPr lang="en-US" sz="2800">
                <a:solidFill>
                  <a:schemeClr val="dk1"/>
                </a:solidFill>
                <a:latin typeface="Times New Roman"/>
                <a:ea typeface="Times New Roman"/>
                <a:cs typeface="Times New Roman"/>
                <a:sym typeface="Times New Roman"/>
              </a:rPr>
              <a:t>The process which creates other process, is  termed the </a:t>
            </a:r>
            <a:r>
              <a:rPr b="1" lang="en-US" sz="2800">
                <a:solidFill>
                  <a:schemeClr val="dk1"/>
                </a:solidFill>
                <a:latin typeface="Times New Roman"/>
                <a:ea typeface="Times New Roman"/>
                <a:cs typeface="Times New Roman"/>
                <a:sym typeface="Times New Roman"/>
              </a:rPr>
              <a:t>parent </a:t>
            </a:r>
            <a:r>
              <a:rPr lang="en-US" sz="2800">
                <a:solidFill>
                  <a:schemeClr val="dk1"/>
                </a:solidFill>
                <a:latin typeface="Times New Roman"/>
                <a:ea typeface="Times New Roman"/>
                <a:cs typeface="Times New Roman"/>
                <a:sym typeface="Times New Roman"/>
              </a:rPr>
              <a:t>of the other process, while the created  sub-process is termed its </a:t>
            </a:r>
            <a:r>
              <a:rPr b="1" lang="en-US" sz="2800">
                <a:solidFill>
                  <a:schemeClr val="dk1"/>
                </a:solidFill>
                <a:latin typeface="Times New Roman"/>
                <a:ea typeface="Times New Roman"/>
                <a:cs typeface="Times New Roman"/>
                <a:sym typeface="Times New Roman"/>
              </a:rPr>
              <a:t>child</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177800" lvl="1" marL="338455" marR="5080" rtl="0" algn="just">
              <a:lnSpc>
                <a:spcPct val="90000"/>
              </a:lnSpc>
              <a:spcBef>
                <a:spcPts val="93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Each process is given an integer identifier, termed as process  identifier, or PID. The parent PID (PPID) is also stored for each  process.</a:t>
            </a:r>
            <a:endParaRPr b="0" i="0" sz="2800" u="none" cap="none" strike="noStrike">
              <a:solidFill>
                <a:schemeClr val="dk1"/>
              </a:solidFill>
              <a:latin typeface="Times New Roman"/>
              <a:ea typeface="Times New Roman"/>
              <a:cs typeface="Times New Roman"/>
              <a:sym typeface="Times New Roman"/>
            </a:endParaRPr>
          </a:p>
          <a:p>
            <a:pPr indent="-177800" lvl="0" marL="109854" marR="38735" rtl="0" algn="just">
              <a:lnSpc>
                <a:spcPct val="108928"/>
              </a:lnSpc>
              <a:spcBef>
                <a:spcPts val="1000"/>
              </a:spcBef>
              <a:spcAft>
                <a:spcPts val="0"/>
              </a:spcAft>
              <a:buClr>
                <a:schemeClr val="dk1"/>
              </a:buClr>
              <a:buSzPts val="2800"/>
              <a:buFont typeface="Times New Roman"/>
              <a:buAutoNum type="arabicPeriod"/>
            </a:pPr>
            <a:r>
              <a:rPr b="1" lang="en-US" sz="2800">
                <a:solidFill>
                  <a:schemeClr val="dk1"/>
                </a:solidFill>
                <a:latin typeface="Times New Roman"/>
                <a:ea typeface="Times New Roman"/>
                <a:cs typeface="Times New Roman"/>
                <a:sym typeface="Times New Roman"/>
              </a:rPr>
              <a:t>Process Termination: </a:t>
            </a:r>
            <a:r>
              <a:rPr lang="en-US" sz="2800">
                <a:solidFill>
                  <a:schemeClr val="dk1"/>
                </a:solidFill>
                <a:latin typeface="Times New Roman"/>
                <a:ea typeface="Times New Roman"/>
                <a:cs typeface="Times New Roman"/>
                <a:sym typeface="Times New Roman"/>
              </a:rPr>
              <a:t>By making the exit(system call), processes  may request their own termination.</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4"/>
          <p:cNvSpPr txBox="1"/>
          <p:nvPr>
            <p:ph type="title"/>
          </p:nvPr>
        </p:nvSpPr>
        <p:spPr>
          <a:xfrm>
            <a:off x="911225" y="422044"/>
            <a:ext cx="37623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CPU Scheduling</a:t>
            </a:r>
            <a:endParaRPr sz="4400">
              <a:latin typeface="Times New Roman"/>
              <a:ea typeface="Times New Roman"/>
              <a:cs typeface="Times New Roman"/>
              <a:sym typeface="Times New Roman"/>
            </a:endParaRPr>
          </a:p>
        </p:txBody>
      </p:sp>
      <p:sp>
        <p:nvSpPr>
          <p:cNvPr id="461" name="Google Shape;461;p64"/>
          <p:cNvSpPr txBox="1"/>
          <p:nvPr/>
        </p:nvSpPr>
        <p:spPr>
          <a:xfrm>
            <a:off x="964547" y="1295400"/>
            <a:ext cx="10303510" cy="4289379"/>
          </a:xfrm>
          <a:prstGeom prst="rect">
            <a:avLst/>
          </a:prstGeom>
          <a:noFill/>
          <a:ln>
            <a:noFill/>
          </a:ln>
        </p:spPr>
        <p:txBody>
          <a:bodyPr anchorCtr="0" anchor="t" bIns="0" lIns="0" spcFirstLastPara="1" rIns="0" wrap="square" tIns="63500">
            <a:spAutoFit/>
          </a:bodyPr>
          <a:lstStyle/>
          <a:p>
            <a:pPr indent="-171450" lvl="0" marL="187960" marR="5080" rtl="0" algn="just">
              <a:lnSpc>
                <a:spcPct val="111111"/>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CPU scheduling is a process which allows one process to use the CPU  while the execution of another process is on hold(in waiting state) due  to unavailability of any resource like I/O etc, thereby making full use  of CPU.</a:t>
            </a:r>
            <a:endParaRPr sz="2700">
              <a:solidFill>
                <a:schemeClr val="dk1"/>
              </a:solidFill>
              <a:latin typeface="Times New Roman"/>
              <a:ea typeface="Times New Roman"/>
              <a:cs typeface="Times New Roman"/>
              <a:sym typeface="Times New Roman"/>
            </a:endParaRPr>
          </a:p>
          <a:p>
            <a:pPr indent="-171450" lvl="0" marL="187960" marR="14604" rtl="0" algn="just">
              <a:lnSpc>
                <a:spcPct val="112962"/>
              </a:lnSpc>
              <a:spcBef>
                <a:spcPts val="96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The aim of CPU scheduling is to make the system efficient, fast and  fair.</a:t>
            </a:r>
            <a:endParaRPr sz="2700">
              <a:solidFill>
                <a:schemeClr val="dk1"/>
              </a:solidFill>
              <a:latin typeface="Times New Roman"/>
              <a:ea typeface="Times New Roman"/>
              <a:cs typeface="Times New Roman"/>
              <a:sym typeface="Times New Roman"/>
            </a:endParaRPr>
          </a:p>
          <a:p>
            <a:pPr indent="-171450" lvl="0" marL="187960" marR="9525" rtl="0" algn="just">
              <a:lnSpc>
                <a:spcPct val="112962"/>
              </a:lnSpc>
              <a:spcBef>
                <a:spcPts val="95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Whenever the CPU becomes idle, the operating system must select  one of the processes in the </a:t>
            </a:r>
            <a:r>
              <a:rPr b="1" lang="en-US" sz="2700">
                <a:solidFill>
                  <a:schemeClr val="dk1"/>
                </a:solidFill>
                <a:latin typeface="Times New Roman"/>
                <a:ea typeface="Times New Roman"/>
                <a:cs typeface="Times New Roman"/>
                <a:sym typeface="Times New Roman"/>
              </a:rPr>
              <a:t>ready queue </a:t>
            </a:r>
            <a:r>
              <a:rPr lang="en-US" sz="2700">
                <a:solidFill>
                  <a:schemeClr val="dk1"/>
                </a:solidFill>
                <a:latin typeface="Times New Roman"/>
                <a:ea typeface="Times New Roman"/>
                <a:cs typeface="Times New Roman"/>
                <a:sym typeface="Times New Roman"/>
              </a:rPr>
              <a:t>to be executed.</a:t>
            </a:r>
            <a:endParaRPr sz="2700">
              <a:solidFill>
                <a:schemeClr val="dk1"/>
              </a:solidFill>
              <a:latin typeface="Times New Roman"/>
              <a:ea typeface="Times New Roman"/>
              <a:cs typeface="Times New Roman"/>
              <a:sym typeface="Times New Roman"/>
            </a:endParaRPr>
          </a:p>
          <a:p>
            <a:pPr indent="-171450" lvl="0" marL="187960" marR="5080" rtl="0" algn="just">
              <a:lnSpc>
                <a:spcPct val="89800"/>
              </a:lnSpc>
              <a:spcBef>
                <a:spcPts val="93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The selection process is carried out by the short-term scheduler (or  CPU scheduler). The scheduler selects from among the processes in  memory that are ready to execute, and allocates the CPU to one of  them.</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5"/>
          <p:cNvSpPr txBox="1"/>
          <p:nvPr>
            <p:ph type="title"/>
          </p:nvPr>
        </p:nvSpPr>
        <p:spPr>
          <a:xfrm>
            <a:off x="911225" y="533400"/>
            <a:ext cx="9375775" cy="68993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Scheduling Algorithms</a:t>
            </a:r>
            <a:endParaRPr sz="4400"/>
          </a:p>
        </p:txBody>
      </p:sp>
      <p:sp>
        <p:nvSpPr>
          <p:cNvPr id="467" name="Google Shape;467;p65"/>
          <p:cNvSpPr txBox="1"/>
          <p:nvPr/>
        </p:nvSpPr>
        <p:spPr>
          <a:xfrm>
            <a:off x="964547" y="1371600"/>
            <a:ext cx="10168890" cy="3588162"/>
          </a:xfrm>
          <a:prstGeom prst="rect">
            <a:avLst/>
          </a:prstGeom>
          <a:noFill/>
          <a:ln>
            <a:noFill/>
          </a:ln>
        </p:spPr>
        <p:txBody>
          <a:bodyPr anchorCtr="0" anchor="t" bIns="0" lIns="0" spcFirstLastPara="1" rIns="0" wrap="square" tIns="63500">
            <a:spAutoFit/>
          </a:bodyPr>
          <a:lstStyle/>
          <a:p>
            <a:pPr indent="-177800" lvl="0" marL="18796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To decide which process to execute first and which process to execute  last to achieve maximum CPU utilisation, computer scientists have  defined some algorithms, they are:</a:t>
            </a:r>
            <a:endParaRPr sz="2800">
              <a:solidFill>
                <a:schemeClr val="dk1"/>
              </a:solidFill>
              <a:latin typeface="Times New Roman"/>
              <a:ea typeface="Times New Roman"/>
              <a:cs typeface="Times New Roman"/>
              <a:sym typeface="Times New Roman"/>
            </a:endParaRPr>
          </a:p>
          <a:p>
            <a:pPr indent="-537210" lvl="1" marL="873760" marR="0" rtl="0" algn="l">
              <a:lnSpc>
                <a:spcPct val="100000"/>
              </a:lnSpc>
              <a:spcBef>
                <a:spcPts val="15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First Come First Serve(FCFS) Scheduling</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Shortest-Job-First(SJF) Scheduling</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Priority Scheduling</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Round Robin(RR) Scheduling</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Multilevel Queue Scheduling</a:t>
            </a:r>
            <a:endParaRPr b="0" i="0" sz="2400" u="none" cap="none" strike="noStrike">
              <a:solidFill>
                <a:schemeClr val="dk1"/>
              </a:solidFill>
              <a:latin typeface="Times New Roman"/>
              <a:ea typeface="Times New Roman"/>
              <a:cs typeface="Times New Roman"/>
              <a:sym typeface="Times New Roman"/>
            </a:endParaRPr>
          </a:p>
          <a:p>
            <a:pPr indent="-537210" lvl="1" marL="873760" marR="0" rtl="0" algn="l">
              <a:lnSpc>
                <a:spcPct val="100000"/>
              </a:lnSpc>
              <a:spcBef>
                <a:spcPts val="195"/>
              </a:spcBef>
              <a:spcAft>
                <a:spcPts val="0"/>
              </a:spcAft>
              <a:buClr>
                <a:schemeClr val="dk1"/>
              </a:buClr>
              <a:buSzPts val="2400"/>
              <a:buFont typeface="Calibri"/>
              <a:buAutoNum type="arabicPeriod"/>
            </a:pPr>
            <a:r>
              <a:rPr b="0" i="0" lang="en-US" sz="2400" u="none" cap="none" strike="noStrike">
                <a:solidFill>
                  <a:schemeClr val="dk1"/>
                </a:solidFill>
                <a:latin typeface="Times New Roman"/>
                <a:ea typeface="Times New Roman"/>
                <a:cs typeface="Times New Roman"/>
                <a:sym typeface="Times New Roman"/>
              </a:rPr>
              <a:t>Multilevel Feedback Queue Scheduling</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type="title"/>
          </p:nvPr>
        </p:nvSpPr>
        <p:spPr>
          <a:xfrm>
            <a:off x="911225" y="422044"/>
            <a:ext cx="942403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First Come First Serve(FCFS) Scheduling</a:t>
            </a:r>
            <a:endParaRPr sz="4400">
              <a:latin typeface="Times New Roman"/>
              <a:ea typeface="Times New Roman"/>
              <a:cs typeface="Times New Roman"/>
              <a:sym typeface="Times New Roman"/>
            </a:endParaRPr>
          </a:p>
        </p:txBody>
      </p:sp>
      <p:sp>
        <p:nvSpPr>
          <p:cNvPr id="473" name="Google Shape;473;p66"/>
          <p:cNvSpPr txBox="1"/>
          <p:nvPr/>
        </p:nvSpPr>
        <p:spPr>
          <a:xfrm>
            <a:off x="964547" y="1802663"/>
            <a:ext cx="10310495" cy="3379470"/>
          </a:xfrm>
          <a:prstGeom prst="rect">
            <a:avLst/>
          </a:prstGeom>
          <a:noFill/>
          <a:ln>
            <a:noFill/>
          </a:ln>
        </p:spPr>
        <p:txBody>
          <a:bodyPr anchorCtr="0" anchor="t" bIns="0" lIns="0" spcFirstLastPara="1" rIns="0" wrap="square" tIns="63500">
            <a:spAutoFit/>
          </a:bodyPr>
          <a:lstStyle/>
          <a:p>
            <a:pPr indent="-177800" lvl="0" marL="187960" marR="13334"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the "First come first serve" scheduling algorithm, as the name  suggests, the process which arrives first, gets executed first, or we can  say that the process which requests the CPU first, gets the CPU  allocated first.</a:t>
            </a:r>
            <a:endParaRPr sz="2800">
              <a:solidFill>
                <a:schemeClr val="dk1"/>
              </a:solidFill>
              <a:latin typeface="Times New Roman"/>
              <a:ea typeface="Times New Roman"/>
              <a:cs typeface="Times New Roman"/>
              <a:sym typeface="Times New Roman"/>
            </a:endParaRPr>
          </a:p>
          <a:p>
            <a:pPr indent="-177800" lvl="0" marL="187960" marR="5080" rtl="0" algn="just">
              <a:lnSpc>
                <a:spcPct val="90000"/>
              </a:lnSpc>
              <a:spcBef>
                <a:spcPts val="93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First Come First Serve, is just like </a:t>
            </a:r>
            <a:r>
              <a:rPr b="1" lang="en-US" sz="2800">
                <a:solidFill>
                  <a:schemeClr val="dk1"/>
                </a:solidFill>
                <a:latin typeface="Times New Roman"/>
                <a:ea typeface="Times New Roman"/>
                <a:cs typeface="Times New Roman"/>
                <a:sym typeface="Times New Roman"/>
              </a:rPr>
              <a:t>FIFO</a:t>
            </a:r>
            <a:r>
              <a:rPr lang="en-US" sz="2800">
                <a:solidFill>
                  <a:schemeClr val="dk1"/>
                </a:solidFill>
                <a:latin typeface="Times New Roman"/>
                <a:ea typeface="Times New Roman"/>
                <a:cs typeface="Times New Roman"/>
                <a:sym typeface="Times New Roman"/>
              </a:rPr>
              <a:t>(First in First out) Queue data  structure, where the data element which is added to the queue first, is  the one who leaves the queue first.</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is used in Batch Systems.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7"/>
          <p:cNvSpPr txBox="1"/>
          <p:nvPr>
            <p:ph type="title"/>
          </p:nvPr>
        </p:nvSpPr>
        <p:spPr>
          <a:xfrm>
            <a:off x="911225" y="422044"/>
            <a:ext cx="133032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FCFS</a:t>
            </a:r>
            <a:endParaRPr sz="4400">
              <a:latin typeface="Times New Roman"/>
              <a:ea typeface="Times New Roman"/>
              <a:cs typeface="Times New Roman"/>
              <a:sym typeface="Times New Roman"/>
            </a:endParaRPr>
          </a:p>
        </p:txBody>
      </p:sp>
      <p:sp>
        <p:nvSpPr>
          <p:cNvPr id="479" name="Google Shape;479;p67"/>
          <p:cNvSpPr txBox="1"/>
          <p:nvPr/>
        </p:nvSpPr>
        <p:spPr>
          <a:xfrm>
            <a:off x="964547" y="1802663"/>
            <a:ext cx="10294620" cy="2490470"/>
          </a:xfrm>
          <a:prstGeom prst="rect">
            <a:avLst/>
          </a:prstGeom>
          <a:noFill/>
          <a:ln>
            <a:noFill/>
          </a:ln>
        </p:spPr>
        <p:txBody>
          <a:bodyPr anchorCtr="0" anchor="t" bIns="0" lIns="0" spcFirstLastPara="1" rIns="0" wrap="square" tIns="63500">
            <a:spAutoFit/>
          </a:bodyPr>
          <a:lstStyle/>
          <a:p>
            <a:pPr indent="-177800" lvl="0" marL="1879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It's </a:t>
            </a:r>
            <a:r>
              <a:rPr b="1" lang="en-US" sz="2800">
                <a:solidFill>
                  <a:schemeClr val="dk1"/>
                </a:solidFill>
                <a:latin typeface="Times New Roman"/>
                <a:ea typeface="Times New Roman"/>
                <a:cs typeface="Times New Roman"/>
                <a:sym typeface="Times New Roman"/>
              </a:rPr>
              <a:t>easy to understand and implement </a:t>
            </a:r>
            <a:r>
              <a:rPr lang="en-US" sz="2800">
                <a:solidFill>
                  <a:schemeClr val="dk1"/>
                </a:solidFill>
                <a:latin typeface="Times New Roman"/>
                <a:ea typeface="Times New Roman"/>
                <a:cs typeface="Times New Roman"/>
                <a:sym typeface="Times New Roman"/>
              </a:rPr>
              <a:t>programmatically, using a  Queue data structure, where a new process enters through the </a:t>
            </a:r>
            <a:r>
              <a:rPr b="1" lang="en-US" sz="2800">
                <a:solidFill>
                  <a:schemeClr val="dk1"/>
                </a:solidFill>
                <a:latin typeface="Times New Roman"/>
                <a:ea typeface="Times New Roman"/>
                <a:cs typeface="Times New Roman"/>
                <a:sym typeface="Times New Roman"/>
              </a:rPr>
              <a:t>tail </a:t>
            </a:r>
            <a:r>
              <a:rPr lang="en-US" sz="2800">
                <a:solidFill>
                  <a:schemeClr val="dk1"/>
                </a:solidFill>
                <a:latin typeface="Times New Roman"/>
                <a:ea typeface="Times New Roman"/>
                <a:cs typeface="Times New Roman"/>
                <a:sym typeface="Times New Roman"/>
              </a:rPr>
              <a:t>of  the queue, and the scheduler selects process from the </a:t>
            </a:r>
            <a:r>
              <a:rPr b="1" lang="en-US" sz="2800">
                <a:solidFill>
                  <a:schemeClr val="dk1"/>
                </a:solidFill>
                <a:latin typeface="Times New Roman"/>
                <a:ea typeface="Times New Roman"/>
                <a:cs typeface="Times New Roman"/>
                <a:sym typeface="Times New Roman"/>
              </a:rPr>
              <a:t>head </a:t>
            </a:r>
            <a:r>
              <a:rPr lang="en-US" sz="2800">
                <a:solidFill>
                  <a:schemeClr val="dk1"/>
                </a:solidFill>
                <a:latin typeface="Times New Roman"/>
                <a:ea typeface="Times New Roman"/>
                <a:cs typeface="Times New Roman"/>
                <a:sym typeface="Times New Roman"/>
              </a:rPr>
              <a:t>of the  queue.</a:t>
            </a:r>
            <a:endParaRPr sz="2800">
              <a:solidFill>
                <a:schemeClr val="dk1"/>
              </a:solidFill>
              <a:latin typeface="Times New Roman"/>
              <a:ea typeface="Times New Roman"/>
              <a:cs typeface="Times New Roman"/>
              <a:sym typeface="Times New Roman"/>
            </a:endParaRPr>
          </a:p>
          <a:p>
            <a:pPr indent="-177800" lvl="0" marL="187960" marR="5080" rtl="0" algn="just">
              <a:lnSpc>
                <a:spcPct val="108928"/>
              </a:lnSpc>
              <a:spcBef>
                <a:spcPts val="9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perfect real life example of FCFS scheduling is </a:t>
            </a:r>
            <a:r>
              <a:rPr b="1" lang="en-US" sz="2800">
                <a:solidFill>
                  <a:schemeClr val="dk1"/>
                </a:solidFill>
                <a:latin typeface="Times New Roman"/>
                <a:ea typeface="Times New Roman"/>
                <a:cs typeface="Times New Roman"/>
                <a:sym typeface="Times New Roman"/>
              </a:rPr>
              <a:t>buying tickets at  ticket counter</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8"/>
          <p:cNvSpPr txBox="1"/>
          <p:nvPr>
            <p:ph type="title"/>
          </p:nvPr>
        </p:nvSpPr>
        <p:spPr>
          <a:xfrm>
            <a:off x="911225" y="422044"/>
            <a:ext cx="133032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FCFS</a:t>
            </a:r>
            <a:endParaRPr sz="4400">
              <a:latin typeface="Times New Roman"/>
              <a:ea typeface="Times New Roman"/>
              <a:cs typeface="Times New Roman"/>
              <a:sym typeface="Times New Roman"/>
            </a:endParaRPr>
          </a:p>
        </p:txBody>
      </p:sp>
      <p:sp>
        <p:nvSpPr>
          <p:cNvPr id="485" name="Google Shape;485;p68"/>
          <p:cNvSpPr txBox="1"/>
          <p:nvPr/>
        </p:nvSpPr>
        <p:spPr>
          <a:xfrm>
            <a:off x="875660" y="1219200"/>
            <a:ext cx="10083800" cy="4241800"/>
          </a:xfrm>
          <a:prstGeom prst="rect">
            <a:avLst/>
          </a:prstGeom>
          <a:noFill/>
          <a:ln>
            <a:noFill/>
          </a:ln>
        </p:spPr>
        <p:txBody>
          <a:bodyPr anchorCtr="0" anchor="t" bIns="0" lIns="0" spcFirstLastPara="1" rIns="0" wrap="square" tIns="93975">
            <a:spAutoFit/>
          </a:bodyPr>
          <a:lstStyle/>
          <a:p>
            <a:pPr indent="-264160" lvl="0" marL="276860" marR="0" rtl="0" algn="l">
              <a:lnSpc>
                <a:spcPct val="10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Calculating Average Waiting Time</a:t>
            </a:r>
            <a:endParaRPr sz="2800">
              <a:solidFill>
                <a:schemeClr val="dk1"/>
              </a:solidFill>
              <a:latin typeface="Times New Roman"/>
              <a:ea typeface="Times New Roman"/>
              <a:cs typeface="Times New Roman"/>
              <a:sym typeface="Times New Roman"/>
            </a:endParaRPr>
          </a:p>
          <a:p>
            <a:pPr indent="-177800" lvl="1" marL="276860" marR="457834" rtl="0" algn="l">
              <a:lnSpc>
                <a:spcPct val="108928"/>
              </a:lnSpc>
              <a:spcBef>
                <a:spcPts val="100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For every scheduling algorithm, Average waiting time is a crucial  parameter to judge it's performance.</a:t>
            </a:r>
            <a:endParaRPr b="0" i="0" sz="28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30"/>
              </a:spcBef>
              <a:spcAft>
                <a:spcPts val="0"/>
              </a:spcAft>
              <a:buClr>
                <a:schemeClr val="dk1"/>
              </a:buClr>
              <a:buSzPts val="4300"/>
              <a:buFont typeface="Arial"/>
              <a:buNone/>
            </a:pPr>
            <a:r>
              <a:t/>
            </a:r>
            <a:endParaRPr b="0" i="0" sz="4300" u="none" cap="none" strike="noStrike">
              <a:solidFill>
                <a:schemeClr val="dk1"/>
              </a:solidFill>
              <a:latin typeface="Times New Roman"/>
              <a:ea typeface="Times New Roman"/>
              <a:cs typeface="Times New Roman"/>
              <a:sym typeface="Times New Roman"/>
            </a:endParaRPr>
          </a:p>
          <a:p>
            <a:pPr indent="-177800" lvl="1" marL="276860" marR="5080" rtl="0" algn="just">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AWT or Average waiting time is the average of the waiting times of  the processes in the queue, waiting for the scheduler to pick them for  execution.</a:t>
            </a:r>
            <a:endParaRPr b="0" i="0"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4050">
              <a:solidFill>
                <a:schemeClr val="dk1"/>
              </a:solidFill>
              <a:latin typeface="Times New Roman"/>
              <a:ea typeface="Times New Roman"/>
              <a:cs typeface="Times New Roman"/>
              <a:sym typeface="Times New Roman"/>
            </a:endParaRPr>
          </a:p>
          <a:p>
            <a:pPr indent="0" lvl="0" marL="489584" marR="0" rtl="0" algn="l">
              <a:lnSpc>
                <a:spcPct val="100000"/>
              </a:lnSpc>
              <a:spcBef>
                <a:spcPts val="5"/>
              </a:spcBef>
              <a:spcAft>
                <a:spcPts val="0"/>
              </a:spcAft>
              <a:buNone/>
            </a:pPr>
            <a:r>
              <a:rPr i="1" lang="en-US" sz="2800">
                <a:solidFill>
                  <a:srgbClr val="FF0000"/>
                </a:solidFill>
                <a:latin typeface="Times New Roman"/>
                <a:ea typeface="Times New Roman"/>
                <a:cs typeface="Times New Roman"/>
                <a:sym typeface="Times New Roman"/>
              </a:rPr>
              <a:t>Lower the Average Waiting Time, better the scheduling algorithm.</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9"/>
          <p:cNvSpPr txBox="1"/>
          <p:nvPr/>
        </p:nvSpPr>
        <p:spPr>
          <a:xfrm>
            <a:off x="964547" y="4882413"/>
            <a:ext cx="8060690" cy="452120"/>
          </a:xfrm>
          <a:prstGeom prst="rect">
            <a:avLst/>
          </a:prstGeom>
          <a:noFill/>
          <a:ln>
            <a:noFill/>
          </a:ln>
        </p:spPr>
        <p:txBody>
          <a:bodyPr anchorCtr="0" anchor="t" bIns="0" lIns="0" spcFirstLastPara="1" rIns="0" wrap="square" tIns="12700">
            <a:spAutoFit/>
          </a:bodyPr>
          <a:lstStyle/>
          <a:p>
            <a:pPr indent="-177800" lvl="0" marL="1879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Response Time = Start Time of Process – Arrival Time</a:t>
            </a:r>
            <a:endParaRPr sz="2800">
              <a:solidFill>
                <a:schemeClr val="dk1"/>
              </a:solidFill>
              <a:latin typeface="Times New Roman"/>
              <a:ea typeface="Times New Roman"/>
              <a:cs typeface="Times New Roman"/>
              <a:sym typeface="Times New Roman"/>
            </a:endParaRPr>
          </a:p>
        </p:txBody>
      </p:sp>
      <p:sp>
        <p:nvSpPr>
          <p:cNvPr id="491" name="Google Shape;491;p69"/>
          <p:cNvSpPr/>
          <p:nvPr/>
        </p:nvSpPr>
        <p:spPr>
          <a:xfrm>
            <a:off x="612898" y="1825625"/>
            <a:ext cx="10966202" cy="27937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895062" y="675640"/>
            <a:ext cx="6420138"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Process Creation</a:t>
            </a:r>
            <a:endParaRPr sz="4400"/>
          </a:p>
        </p:txBody>
      </p:sp>
      <p:sp>
        <p:nvSpPr>
          <p:cNvPr id="130" name="Google Shape;130;p7"/>
          <p:cNvSpPr txBox="1"/>
          <p:nvPr/>
        </p:nvSpPr>
        <p:spPr>
          <a:xfrm>
            <a:off x="806198" y="1803296"/>
            <a:ext cx="9893300" cy="2930525"/>
          </a:xfrm>
          <a:prstGeom prst="rect">
            <a:avLst/>
          </a:prstGeom>
          <a:noFill/>
          <a:ln>
            <a:noFill/>
          </a:ln>
        </p:spPr>
        <p:txBody>
          <a:bodyPr anchorCtr="0" anchor="t" bIns="0" lIns="0" spcFirstLastPara="1" rIns="0" wrap="square" tIns="12700">
            <a:spAutoFit/>
          </a:bodyPr>
          <a:lstStyle/>
          <a:p>
            <a:pPr indent="0" lvl="0" marL="93345" marR="0" rtl="0" algn="l">
              <a:lnSpc>
                <a:spcPct val="100000"/>
              </a:lnSpc>
              <a:spcBef>
                <a:spcPts val="0"/>
              </a:spcBef>
              <a:spcAft>
                <a:spcPts val="0"/>
              </a:spcAft>
              <a:buNone/>
            </a:pPr>
            <a:r>
              <a:rPr lang="en-US" sz="3600">
                <a:solidFill>
                  <a:srgbClr val="0066CC"/>
                </a:solidFill>
                <a:latin typeface="Comic Sans MS"/>
                <a:ea typeface="Comic Sans MS"/>
                <a:cs typeface="Comic Sans MS"/>
                <a:sym typeface="Comic Sans MS"/>
              </a:rPr>
              <a:t>?When is a new process created</a:t>
            </a:r>
            <a:endParaRPr sz="3600">
              <a:solidFill>
                <a:schemeClr val="dk1"/>
              </a:solidFill>
              <a:latin typeface="Comic Sans MS"/>
              <a:ea typeface="Comic Sans MS"/>
              <a:cs typeface="Comic Sans MS"/>
              <a:sym typeface="Comic Sans MS"/>
            </a:endParaRPr>
          </a:p>
          <a:p>
            <a:pPr indent="-698500" lvl="0" marL="710565" marR="0" rtl="0" algn="l">
              <a:lnSpc>
                <a:spcPct val="100000"/>
              </a:lnSpc>
              <a:spcBef>
                <a:spcPts val="309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System initialization (Daemons)</a:t>
            </a:r>
            <a:endParaRPr sz="2800">
              <a:solidFill>
                <a:schemeClr val="dk1"/>
              </a:solidFill>
              <a:latin typeface="Times New Roman"/>
              <a:ea typeface="Times New Roman"/>
              <a:cs typeface="Times New Roman"/>
              <a:sym typeface="Times New Roman"/>
            </a:endParaRPr>
          </a:p>
          <a:p>
            <a:pPr indent="-698500" lvl="0" marL="710565" marR="0" rtl="0" algn="l">
              <a:lnSpc>
                <a:spcPct val="100000"/>
              </a:lnSpc>
              <a:spcBef>
                <a:spcPts val="64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Execution of a process creation system call by a running process</a:t>
            </a:r>
            <a:endParaRPr sz="2800">
              <a:solidFill>
                <a:schemeClr val="dk1"/>
              </a:solidFill>
              <a:latin typeface="Times New Roman"/>
              <a:ea typeface="Times New Roman"/>
              <a:cs typeface="Times New Roman"/>
              <a:sym typeface="Times New Roman"/>
            </a:endParaRPr>
          </a:p>
          <a:p>
            <a:pPr indent="-698500" lvl="0" marL="710565" marR="0" rtl="0" algn="l">
              <a:lnSpc>
                <a:spcPct val="100000"/>
              </a:lnSpc>
              <a:spcBef>
                <a:spcPts val="69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A user request to create a process</a:t>
            </a:r>
            <a:endParaRPr sz="2800">
              <a:solidFill>
                <a:schemeClr val="dk1"/>
              </a:solidFill>
              <a:latin typeface="Times New Roman"/>
              <a:ea typeface="Times New Roman"/>
              <a:cs typeface="Times New Roman"/>
              <a:sym typeface="Times New Roman"/>
            </a:endParaRPr>
          </a:p>
          <a:p>
            <a:pPr indent="-698500" lvl="0" marL="710565" marR="0" rtl="0" algn="l">
              <a:lnSpc>
                <a:spcPct val="100000"/>
              </a:lnSpc>
              <a:spcBef>
                <a:spcPts val="69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Initiation of a batch job</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0"/>
          <p:cNvSpPr txBox="1"/>
          <p:nvPr>
            <p:ph type="title"/>
          </p:nvPr>
        </p:nvSpPr>
        <p:spPr>
          <a:xfrm>
            <a:off x="911225" y="422044"/>
            <a:ext cx="360743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FCFS: Example</a:t>
            </a:r>
            <a:endParaRPr sz="4400">
              <a:latin typeface="Times New Roman"/>
              <a:ea typeface="Times New Roman"/>
              <a:cs typeface="Times New Roman"/>
              <a:sym typeface="Times New Roman"/>
            </a:endParaRPr>
          </a:p>
        </p:txBody>
      </p:sp>
      <p:sp>
        <p:nvSpPr>
          <p:cNvPr id="497" name="Google Shape;497;p70"/>
          <p:cNvSpPr txBox="1"/>
          <p:nvPr/>
        </p:nvSpPr>
        <p:spPr>
          <a:xfrm>
            <a:off x="964547" y="1219200"/>
            <a:ext cx="10215880" cy="833562"/>
          </a:xfrm>
          <a:prstGeom prst="rect">
            <a:avLst/>
          </a:prstGeom>
          <a:noFill/>
          <a:ln>
            <a:noFill/>
          </a:ln>
        </p:spPr>
        <p:txBody>
          <a:bodyPr anchorCtr="0" anchor="t" bIns="0" lIns="0" spcFirstLastPara="1" rIns="0" wrap="square" tIns="63500">
            <a:spAutoFit/>
          </a:bodyPr>
          <a:lstStyle/>
          <a:p>
            <a:pPr indent="-175895" lvl="0" marL="187960" marR="5080" rtl="0" algn="l">
              <a:lnSpc>
                <a:spcPct val="107142"/>
              </a:lnSpc>
              <a:spcBef>
                <a:spcPts val="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Consider the processes P1, P2, P3, P4 given in the below table, arrives  for execution in the same order, with Arrival Time 0, and given Burst  Time</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498" name="Google Shape;498;p70"/>
          <p:cNvSpPr/>
          <p:nvPr/>
        </p:nvSpPr>
        <p:spPr>
          <a:xfrm>
            <a:off x="3162011" y="2047876"/>
            <a:ext cx="5238749" cy="39719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911225" y="422044"/>
            <a:ext cx="360743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FCFS: Example</a:t>
            </a:r>
            <a:endParaRPr sz="4400">
              <a:latin typeface="Times New Roman"/>
              <a:ea typeface="Times New Roman"/>
              <a:cs typeface="Times New Roman"/>
              <a:sym typeface="Times New Roman"/>
            </a:endParaRPr>
          </a:p>
        </p:txBody>
      </p:sp>
      <p:sp>
        <p:nvSpPr>
          <p:cNvPr id="504" name="Google Shape;504;p71"/>
          <p:cNvSpPr txBox="1"/>
          <p:nvPr/>
        </p:nvSpPr>
        <p:spPr>
          <a:xfrm>
            <a:off x="685800" y="1219200"/>
            <a:ext cx="10306050" cy="4681855"/>
          </a:xfrm>
          <a:prstGeom prst="rect">
            <a:avLst/>
          </a:prstGeom>
          <a:noFill/>
          <a:ln>
            <a:noFill/>
          </a:ln>
        </p:spPr>
        <p:txBody>
          <a:bodyPr anchorCtr="0" anchor="t" bIns="0" lIns="0" spcFirstLastPara="1" rIns="0" wrap="square" tIns="12700">
            <a:spAutoFit/>
          </a:bodyPr>
          <a:lstStyle/>
          <a:p>
            <a:pPr indent="-177800" lvl="0" marL="187960" marR="0" rtl="0" algn="l">
              <a:lnSpc>
                <a:spcPct val="100000"/>
              </a:lnSpc>
              <a:spcBef>
                <a:spcPts val="0"/>
              </a:spcBef>
              <a:spcAft>
                <a:spcPts val="0"/>
              </a:spcAft>
              <a:buClr>
                <a:schemeClr val="dk1"/>
              </a:buClr>
              <a:buSzPts val="2800"/>
              <a:buFont typeface="Arial"/>
              <a:buChar char="•"/>
            </a:pPr>
            <a:r>
              <a:rPr i="1" lang="en-US" sz="2800">
                <a:solidFill>
                  <a:schemeClr val="dk1"/>
                </a:solidFill>
                <a:latin typeface="Times New Roman"/>
                <a:ea typeface="Times New Roman"/>
                <a:cs typeface="Times New Roman"/>
                <a:sym typeface="Times New Roman"/>
              </a:rPr>
              <a:t>The average waiting time will be </a:t>
            </a:r>
            <a:r>
              <a:rPr i="1" lang="en-US" sz="2800">
                <a:solidFill>
                  <a:srgbClr val="FF0000"/>
                </a:solidFill>
                <a:latin typeface="Times New Roman"/>
                <a:ea typeface="Times New Roman"/>
                <a:cs typeface="Times New Roman"/>
                <a:sym typeface="Times New Roman"/>
              </a:rPr>
              <a:t>18.75 ms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5"/>
              </a:spcBef>
              <a:spcAft>
                <a:spcPts val="0"/>
              </a:spcAft>
              <a:buClr>
                <a:schemeClr val="dk1"/>
              </a:buClr>
              <a:buSzPts val="3850"/>
              <a:buFont typeface="Arial"/>
              <a:buNone/>
            </a:pPr>
            <a:r>
              <a:t/>
            </a:r>
            <a:endParaRPr sz="3850">
              <a:solidFill>
                <a:schemeClr val="dk1"/>
              </a:solidFill>
              <a:latin typeface="Times New Roman"/>
              <a:ea typeface="Times New Roman"/>
              <a:cs typeface="Times New Roman"/>
              <a:sym typeface="Times New Roman"/>
            </a:endParaRPr>
          </a:p>
          <a:p>
            <a:pPr indent="-412750" lvl="1" marL="873760" marR="5080" rtl="0" algn="l">
              <a:lnSpc>
                <a:spcPct val="100000"/>
              </a:lnSpc>
              <a:spcBef>
                <a:spcPts val="0"/>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For	the	above	given	processes,	first	P1	will	be	provided	with	the	CPU  resources,</a:t>
            </a:r>
            <a:endParaRPr b="0" i="0" sz="2400" u="none" cap="none" strike="noStrike">
              <a:solidFill>
                <a:schemeClr val="dk1"/>
              </a:solidFill>
              <a:latin typeface="Times New Roman"/>
              <a:ea typeface="Times New Roman"/>
              <a:cs typeface="Times New Roman"/>
              <a:sym typeface="Times New Roman"/>
            </a:endParaRPr>
          </a:p>
          <a:p>
            <a:pPr indent="-413384" lvl="1" marL="873760" marR="0" rtl="0" algn="l">
              <a:lnSpc>
                <a:spcPct val="100000"/>
              </a:lnSpc>
              <a:spcBef>
                <a:spcPts val="46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Hence, waiting time for P1 will be 0</a:t>
            </a:r>
            <a:endParaRPr b="0" i="0" sz="2400" u="none" cap="none" strike="noStrike">
              <a:solidFill>
                <a:schemeClr val="dk1"/>
              </a:solidFill>
              <a:latin typeface="Times New Roman"/>
              <a:ea typeface="Times New Roman"/>
              <a:cs typeface="Times New Roman"/>
              <a:sym typeface="Times New Roman"/>
            </a:endParaRPr>
          </a:p>
          <a:p>
            <a:pPr indent="-413384" lvl="1" marL="873760" marR="0" rtl="0" algn="l">
              <a:lnSpc>
                <a:spcPct val="100000"/>
              </a:lnSpc>
              <a:spcBef>
                <a:spcPts val="4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P1 requires 21 ms for completion, hence waiting time for P2 will be 21 ms</a:t>
            </a:r>
            <a:endParaRPr b="0" i="0" sz="2400" u="none" cap="none" strike="noStrike">
              <a:solidFill>
                <a:schemeClr val="dk1"/>
              </a:solidFill>
              <a:latin typeface="Times New Roman"/>
              <a:ea typeface="Times New Roman"/>
              <a:cs typeface="Times New Roman"/>
              <a:sym typeface="Times New Roman"/>
            </a:endParaRPr>
          </a:p>
          <a:p>
            <a:pPr indent="-412750" lvl="1" marL="873760" marR="6350" rtl="0" algn="l">
              <a:lnSpc>
                <a:spcPct val="100000"/>
              </a:lnSpc>
              <a:spcBef>
                <a:spcPts val="4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Similarly,	waiting	time	for	process	P3	will	be	execution	time	of	P1	+  execution time for P2, which will be (21 + 3) ms = 24 ms.</a:t>
            </a:r>
            <a:endParaRPr b="0" i="0" sz="2400" u="none" cap="none" strike="noStrike">
              <a:solidFill>
                <a:schemeClr val="dk1"/>
              </a:solidFill>
              <a:latin typeface="Times New Roman"/>
              <a:ea typeface="Times New Roman"/>
              <a:cs typeface="Times New Roman"/>
              <a:sym typeface="Times New Roman"/>
            </a:endParaRPr>
          </a:p>
          <a:p>
            <a:pPr indent="-413384" lvl="1" marL="873760" marR="0" rtl="0" algn="l">
              <a:lnSpc>
                <a:spcPct val="100000"/>
              </a:lnSpc>
              <a:spcBef>
                <a:spcPts val="46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For process P4 it will be the sum of execution times of P1, P2 and P3.</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20"/>
              </a:spcBef>
              <a:spcAft>
                <a:spcPts val="0"/>
              </a:spcAft>
              <a:buClr>
                <a:schemeClr val="dk1"/>
              </a:buClr>
              <a:buSzPts val="3350"/>
              <a:buFont typeface="Arial Black"/>
              <a:buNone/>
            </a:pPr>
            <a:r>
              <a:t/>
            </a:r>
            <a:endParaRPr b="0" i="0" sz="3350" u="none" cap="none" strike="noStrike">
              <a:solidFill>
                <a:schemeClr val="dk1"/>
              </a:solidFill>
              <a:latin typeface="Times New Roman"/>
              <a:ea typeface="Times New Roman"/>
              <a:cs typeface="Times New Roman"/>
              <a:sym typeface="Times New Roman"/>
            </a:endParaRPr>
          </a:p>
          <a:p>
            <a:pPr indent="-413384" lvl="1" marL="873760" marR="0" rtl="0" algn="l">
              <a:lnSpc>
                <a:spcPct val="100000"/>
              </a:lnSpc>
              <a:spcBef>
                <a:spcPts val="0"/>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In which order if processes comes then average waiting time will be lesser?</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911225" y="422044"/>
            <a:ext cx="415226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Problems in FCFS</a:t>
            </a:r>
            <a:endParaRPr sz="4400">
              <a:latin typeface="Times New Roman"/>
              <a:ea typeface="Times New Roman"/>
              <a:cs typeface="Times New Roman"/>
              <a:sym typeface="Times New Roman"/>
            </a:endParaRPr>
          </a:p>
        </p:txBody>
      </p:sp>
      <p:sp>
        <p:nvSpPr>
          <p:cNvPr id="510" name="Google Shape;510;p72"/>
          <p:cNvSpPr txBox="1"/>
          <p:nvPr/>
        </p:nvSpPr>
        <p:spPr>
          <a:xfrm>
            <a:off x="762000" y="1143000"/>
            <a:ext cx="10779760" cy="4530471"/>
          </a:xfrm>
          <a:prstGeom prst="rect">
            <a:avLst/>
          </a:prstGeom>
          <a:noFill/>
          <a:ln>
            <a:noFill/>
          </a:ln>
        </p:spPr>
        <p:txBody>
          <a:bodyPr anchorCtr="0" anchor="t" bIns="0" lIns="0" spcFirstLastPara="1" rIns="0" wrap="square" tIns="63500">
            <a:spAutoFit/>
          </a:bodyPr>
          <a:lstStyle/>
          <a:p>
            <a:pPr indent="-177800" lvl="0" marL="276860" marR="22225"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	is </a:t>
            </a:r>
            <a:r>
              <a:rPr b="1" lang="en-US" sz="2800">
                <a:solidFill>
                  <a:schemeClr val="dk1"/>
                </a:solidFill>
                <a:latin typeface="Times New Roman"/>
                <a:ea typeface="Times New Roman"/>
                <a:cs typeface="Times New Roman"/>
                <a:sym typeface="Times New Roman"/>
              </a:rPr>
              <a:t>Non	Pre-emptive </a:t>
            </a:r>
            <a:r>
              <a:rPr lang="en-US" sz="2800">
                <a:solidFill>
                  <a:schemeClr val="dk1"/>
                </a:solidFill>
                <a:latin typeface="Times New Roman"/>
                <a:ea typeface="Times New Roman"/>
                <a:cs typeface="Times New Roman"/>
                <a:sym typeface="Times New Roman"/>
              </a:rPr>
              <a:t>algorithm,	which	means	the </a:t>
            </a:r>
            <a:r>
              <a:rPr b="1" lang="en-US" sz="2800">
                <a:solidFill>
                  <a:schemeClr val="dk1"/>
                </a:solidFill>
                <a:latin typeface="Times New Roman"/>
                <a:ea typeface="Times New Roman"/>
                <a:cs typeface="Times New Roman"/>
                <a:sym typeface="Times New Roman"/>
              </a:rPr>
              <a:t>process  priority </a:t>
            </a:r>
            <a:r>
              <a:rPr lang="en-US" sz="2800">
                <a:solidFill>
                  <a:schemeClr val="dk1"/>
                </a:solidFill>
                <a:latin typeface="Times New Roman"/>
                <a:ea typeface="Times New Roman"/>
                <a:cs typeface="Times New Roman"/>
                <a:sym typeface="Times New Roman"/>
              </a:rPr>
              <a:t>doesn't matter.</a:t>
            </a:r>
            <a:endParaRPr sz="2800">
              <a:solidFill>
                <a:schemeClr val="dk1"/>
              </a:solidFill>
              <a:latin typeface="Times New Roman"/>
              <a:ea typeface="Times New Roman"/>
              <a:cs typeface="Times New Roman"/>
              <a:sym typeface="Times New Roman"/>
            </a:endParaRPr>
          </a:p>
          <a:p>
            <a:pPr indent="-177800" lvl="0" marL="276860" marR="0" rtl="0" algn="l">
              <a:lnSpc>
                <a:spcPct val="100000"/>
              </a:lnSpc>
              <a:spcBef>
                <a:spcPts val="6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Not optimal Average Waiting Time.</a:t>
            </a:r>
            <a:endParaRPr sz="2800">
              <a:solidFill>
                <a:schemeClr val="dk1"/>
              </a:solidFill>
              <a:latin typeface="Times New Roman"/>
              <a:ea typeface="Times New Roman"/>
              <a:cs typeface="Times New Roman"/>
              <a:sym typeface="Times New Roman"/>
            </a:endParaRPr>
          </a:p>
          <a:p>
            <a:pPr indent="-177800" lvl="0" marL="276860" marR="18415" rtl="0" algn="l">
              <a:lnSpc>
                <a:spcPct val="108928"/>
              </a:lnSpc>
              <a:spcBef>
                <a:spcPts val="10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Resources utilization in parallel is not possible, which leads to </a:t>
            </a:r>
            <a:r>
              <a:rPr b="1" lang="en-US" sz="2800">
                <a:solidFill>
                  <a:schemeClr val="dk1"/>
                </a:solidFill>
                <a:latin typeface="Times New Roman"/>
                <a:ea typeface="Times New Roman"/>
                <a:cs typeface="Times New Roman"/>
                <a:sym typeface="Times New Roman"/>
              </a:rPr>
              <a:t>Convoy  Effect</a:t>
            </a:r>
            <a:r>
              <a:rPr lang="en-US" sz="2800">
                <a:solidFill>
                  <a:schemeClr val="dk1"/>
                </a:solidFill>
                <a:latin typeface="Times New Roman"/>
                <a:ea typeface="Times New Roman"/>
                <a:cs typeface="Times New Roman"/>
                <a:sym typeface="Times New Roman"/>
              </a:rPr>
              <a:t>, and hence poor resource(CPU, I/O etc) utilization.</a:t>
            </a:r>
            <a:endParaRPr sz="4300">
              <a:solidFill>
                <a:schemeClr val="dk1"/>
              </a:solidFill>
              <a:latin typeface="Times New Roman"/>
              <a:ea typeface="Times New Roman"/>
              <a:cs typeface="Times New Roman"/>
              <a:sym typeface="Times New Roman"/>
            </a:endParaRPr>
          </a:p>
          <a:p>
            <a:pPr indent="-264160" lvl="0" marL="276860" marR="5080" rtl="0" algn="just">
              <a:lnSpc>
                <a:spcPct val="90000"/>
              </a:lnSpc>
              <a:spcBef>
                <a:spcPts val="0"/>
              </a:spcBef>
              <a:spcAft>
                <a:spcPts val="0"/>
              </a:spcAft>
              <a:buNone/>
            </a:pPr>
            <a:r>
              <a:rPr lang="en-US" sz="4400">
                <a:solidFill>
                  <a:srgbClr val="D7597D"/>
                </a:solidFill>
                <a:latin typeface="Times New Roman"/>
                <a:ea typeface="Times New Roman"/>
                <a:cs typeface="Times New Roman"/>
                <a:sym typeface="Times New Roman"/>
              </a:rPr>
              <a:t>□ </a:t>
            </a:r>
            <a:r>
              <a:rPr lang="en-US" sz="3500">
                <a:solidFill>
                  <a:srgbClr val="D7597D"/>
                </a:solidFill>
                <a:latin typeface="Times New Roman"/>
                <a:ea typeface="Times New Roman"/>
                <a:cs typeface="Times New Roman"/>
                <a:sym typeface="Times New Roman"/>
              </a:rPr>
              <a:t>Convoy Effect: </a:t>
            </a:r>
            <a:r>
              <a:rPr lang="en-US" sz="2600">
                <a:solidFill>
                  <a:schemeClr val="dk1"/>
                </a:solidFill>
                <a:latin typeface="Times New Roman"/>
                <a:ea typeface="Times New Roman"/>
                <a:cs typeface="Times New Roman"/>
                <a:sym typeface="Times New Roman"/>
              </a:rPr>
              <a:t>Convoy Effect is a situation where many processes, who  need to use a resource for short time are blocked by one process holding  that resource for a long time.</a:t>
            </a:r>
            <a:endParaRPr sz="2600">
              <a:solidFill>
                <a:schemeClr val="dk1"/>
              </a:solidFill>
              <a:latin typeface="Times New Roman"/>
              <a:ea typeface="Times New Roman"/>
              <a:cs typeface="Times New Roman"/>
              <a:sym typeface="Times New Roman"/>
            </a:endParaRPr>
          </a:p>
          <a:p>
            <a:pPr indent="-175894" lvl="0" marL="276860" marR="14604" rtl="0" algn="just">
              <a:lnSpc>
                <a:spcPct val="117307"/>
              </a:lnSpc>
              <a:spcBef>
                <a:spcPts val="1000"/>
              </a:spcBef>
              <a:spcAft>
                <a:spcPts val="0"/>
              </a:spcAft>
              <a:buClr>
                <a:schemeClr val="dk1"/>
              </a:buClr>
              <a:buSzPts val="2600"/>
              <a:buFont typeface="Arial"/>
              <a:buChar char="•"/>
            </a:pPr>
            <a:r>
              <a:rPr lang="en-US" sz="2600">
                <a:solidFill>
                  <a:schemeClr val="dk1"/>
                </a:solidFill>
                <a:latin typeface="Times New Roman"/>
                <a:ea typeface="Times New Roman"/>
                <a:cs typeface="Times New Roman"/>
                <a:sym typeface="Times New Roman"/>
              </a:rPr>
              <a:t>This essentially leads to poort utilization of resources and hence poor  performance.</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3"/>
          <p:cNvSpPr txBox="1"/>
          <p:nvPr>
            <p:ph type="title"/>
          </p:nvPr>
        </p:nvSpPr>
        <p:spPr>
          <a:xfrm>
            <a:off x="911225" y="422044"/>
            <a:ext cx="7798434"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Shortest Job First(SJF) Scheduling</a:t>
            </a:r>
            <a:endParaRPr sz="4400">
              <a:latin typeface="Times New Roman"/>
              <a:ea typeface="Times New Roman"/>
              <a:cs typeface="Times New Roman"/>
              <a:sym typeface="Times New Roman"/>
            </a:endParaRPr>
          </a:p>
        </p:txBody>
      </p:sp>
      <p:sp>
        <p:nvSpPr>
          <p:cNvPr id="516" name="Google Shape;516;p73"/>
          <p:cNvSpPr txBox="1"/>
          <p:nvPr/>
        </p:nvSpPr>
        <p:spPr>
          <a:xfrm>
            <a:off x="838200" y="1143000"/>
            <a:ext cx="10308590" cy="4681220"/>
          </a:xfrm>
          <a:prstGeom prst="rect">
            <a:avLst/>
          </a:prstGeom>
          <a:noFill/>
          <a:ln>
            <a:noFill/>
          </a:ln>
        </p:spPr>
        <p:txBody>
          <a:bodyPr anchorCtr="0" anchor="t" bIns="0" lIns="0" spcFirstLastPara="1" rIns="0" wrap="square" tIns="63500">
            <a:spAutoFit/>
          </a:bodyPr>
          <a:lstStyle/>
          <a:p>
            <a:pPr indent="-177800" lvl="0" marL="1879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Shortest Job First scheduling works on the process with the  shortest </a:t>
            </a:r>
            <a:r>
              <a:rPr b="1" lang="en-US" sz="2800">
                <a:solidFill>
                  <a:schemeClr val="dk1"/>
                </a:solidFill>
                <a:latin typeface="Times New Roman"/>
                <a:ea typeface="Times New Roman"/>
                <a:cs typeface="Times New Roman"/>
                <a:sym typeface="Times New Roman"/>
              </a:rPr>
              <a:t>burst time </a:t>
            </a:r>
            <a:r>
              <a:rPr lang="en-US" sz="2800">
                <a:solidFill>
                  <a:schemeClr val="dk1"/>
                </a:solidFill>
                <a:latin typeface="Times New Roman"/>
                <a:ea typeface="Times New Roman"/>
                <a:cs typeface="Times New Roman"/>
                <a:sym typeface="Times New Roman"/>
              </a:rPr>
              <a:t>or </a:t>
            </a:r>
            <a:r>
              <a:rPr b="1" lang="en-US" sz="2800">
                <a:solidFill>
                  <a:schemeClr val="dk1"/>
                </a:solidFill>
                <a:latin typeface="Times New Roman"/>
                <a:ea typeface="Times New Roman"/>
                <a:cs typeface="Times New Roman"/>
                <a:sym typeface="Times New Roman"/>
              </a:rPr>
              <a:t>duration </a:t>
            </a:r>
            <a:r>
              <a:rPr lang="en-US" sz="2800">
                <a:solidFill>
                  <a:schemeClr val="dk1"/>
                </a:solidFill>
                <a:latin typeface="Times New Roman"/>
                <a:ea typeface="Times New Roman"/>
                <a:cs typeface="Times New Roman"/>
                <a:sym typeface="Times New Roman"/>
              </a:rPr>
              <a:t>first.</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6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 is of two types:</a:t>
            </a:r>
            <a:endParaRPr sz="2800">
              <a:solidFill>
                <a:schemeClr val="dk1"/>
              </a:solidFill>
              <a:latin typeface="Times New Roman"/>
              <a:ea typeface="Times New Roman"/>
              <a:cs typeface="Times New Roman"/>
              <a:sym typeface="Times New Roman"/>
            </a:endParaRPr>
          </a:p>
          <a:p>
            <a:pPr indent="-413384" lvl="1" marL="873760" marR="0" rtl="0" algn="just">
              <a:lnSpc>
                <a:spcPct val="100000"/>
              </a:lnSpc>
              <a:spcBef>
                <a:spcPts val="244"/>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Non Pre-emptive</a:t>
            </a:r>
            <a:endParaRPr b="0" i="0" sz="2400" u="none" cap="none" strike="noStrike">
              <a:solidFill>
                <a:schemeClr val="dk1"/>
              </a:solidFill>
              <a:latin typeface="Times New Roman"/>
              <a:ea typeface="Times New Roman"/>
              <a:cs typeface="Times New Roman"/>
              <a:sym typeface="Times New Roman"/>
            </a:endParaRPr>
          </a:p>
          <a:p>
            <a:pPr indent="-413384" lvl="1" marL="873760" marR="0" rtl="0" algn="just">
              <a:lnSpc>
                <a:spcPct val="100000"/>
              </a:lnSpc>
              <a:spcBef>
                <a:spcPts val="1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Pre-emptive</a:t>
            </a:r>
            <a:endParaRPr b="0" i="0" sz="2400" u="none" cap="none" strike="noStrike">
              <a:solidFill>
                <a:schemeClr val="dk1"/>
              </a:solidFill>
              <a:latin typeface="Times New Roman"/>
              <a:ea typeface="Times New Roman"/>
              <a:cs typeface="Times New Roman"/>
              <a:sym typeface="Times New Roman"/>
            </a:endParaRPr>
          </a:p>
          <a:p>
            <a:pPr indent="-177800" lvl="0" marL="187960" marR="10795" rtl="0" algn="just">
              <a:lnSpc>
                <a:spcPct val="90000"/>
              </a:lnSpc>
              <a:spcBef>
                <a:spcPts val="97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To successfully implement it, the burst time/duration time of the  processes should be known to the processor in advance, which is  practically not feasible all the time.</a:t>
            </a:r>
            <a:endParaRPr sz="2800">
              <a:solidFill>
                <a:schemeClr val="dk1"/>
              </a:solidFill>
              <a:latin typeface="Times New Roman"/>
              <a:ea typeface="Times New Roman"/>
              <a:cs typeface="Times New Roman"/>
              <a:sym typeface="Times New Roman"/>
            </a:endParaRPr>
          </a:p>
          <a:p>
            <a:pPr indent="-177800" lvl="0" marL="187960" marR="15240" rtl="0" algn="just">
              <a:lnSpc>
                <a:spcPct val="90000"/>
              </a:lnSpc>
              <a:spcBef>
                <a:spcPts val="97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scheduling algorithm is optimal if all the jobs/processes are  available at the same time. (either Arrival time is 0 for all, or Arrival  time is same for all)</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4"/>
          <p:cNvSpPr txBox="1"/>
          <p:nvPr>
            <p:ph type="title"/>
          </p:nvPr>
        </p:nvSpPr>
        <p:spPr>
          <a:xfrm>
            <a:off x="911225" y="422044"/>
            <a:ext cx="483489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Non Pre-emptive SJF</a:t>
            </a:r>
            <a:endParaRPr sz="4400">
              <a:latin typeface="Times New Roman"/>
              <a:ea typeface="Times New Roman"/>
              <a:cs typeface="Times New Roman"/>
              <a:sym typeface="Times New Roman"/>
            </a:endParaRPr>
          </a:p>
        </p:txBody>
      </p:sp>
      <p:sp>
        <p:nvSpPr>
          <p:cNvPr id="522" name="Google Shape;522;p74"/>
          <p:cNvSpPr txBox="1"/>
          <p:nvPr/>
        </p:nvSpPr>
        <p:spPr>
          <a:xfrm>
            <a:off x="762000" y="1143000"/>
            <a:ext cx="10354945" cy="2369820"/>
          </a:xfrm>
          <a:prstGeom prst="rect">
            <a:avLst/>
          </a:prstGeom>
          <a:noFill/>
          <a:ln>
            <a:noFill/>
          </a:ln>
        </p:spPr>
        <p:txBody>
          <a:bodyPr anchorCtr="0" anchor="t" bIns="0" lIns="0" spcFirstLastPara="1" rIns="0" wrap="square" tIns="63500">
            <a:spAutoFit/>
          </a:bodyPr>
          <a:lstStyle/>
          <a:p>
            <a:pPr indent="-177800" lvl="0" marL="24130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Consider	the	below	processes	available	in	the	ready	queue	for  execution, with arrival time as 0 for all and given burst times.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Clr>
                <a:schemeClr val="dk1"/>
              </a:buClr>
              <a:buSzPts val="3400"/>
              <a:buFont typeface="Arial"/>
              <a:buNone/>
            </a:pPr>
            <a:r>
              <a:t/>
            </a:r>
            <a:endParaRPr sz="3400">
              <a:solidFill>
                <a:schemeClr val="dk1"/>
              </a:solidFill>
              <a:latin typeface="Times New Roman"/>
              <a:ea typeface="Times New Roman"/>
              <a:cs typeface="Times New Roman"/>
              <a:sym typeface="Times New Roman"/>
            </a:endParaRPr>
          </a:p>
          <a:p>
            <a:pPr indent="-52705" lvl="0" marL="65405" marR="6167120" rtl="0" algn="l">
              <a:lnSpc>
                <a:spcPct val="1205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Based on FCFS what’s  Avg. waiting time = 18.75ms</a:t>
            </a:r>
            <a:endParaRPr sz="2800">
              <a:solidFill>
                <a:schemeClr val="dk1"/>
              </a:solidFill>
              <a:latin typeface="Times New Roman"/>
              <a:ea typeface="Times New Roman"/>
              <a:cs typeface="Times New Roman"/>
              <a:sym typeface="Times New Roman"/>
            </a:endParaRPr>
          </a:p>
        </p:txBody>
      </p:sp>
      <p:sp>
        <p:nvSpPr>
          <p:cNvPr id="523" name="Google Shape;523;p74"/>
          <p:cNvSpPr/>
          <p:nvPr/>
        </p:nvSpPr>
        <p:spPr>
          <a:xfrm>
            <a:off x="6096000" y="2047876"/>
            <a:ext cx="5238749" cy="39719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5"/>
          <p:cNvSpPr txBox="1"/>
          <p:nvPr/>
        </p:nvSpPr>
        <p:spPr>
          <a:xfrm>
            <a:off x="838200" y="762000"/>
            <a:ext cx="10395585" cy="4229100"/>
          </a:xfrm>
          <a:prstGeom prst="rect">
            <a:avLst/>
          </a:prstGeom>
          <a:noFill/>
          <a:ln>
            <a:noFill/>
          </a:ln>
        </p:spPr>
        <p:txBody>
          <a:bodyPr anchorCtr="0" anchor="t" bIns="0" lIns="0" spcFirstLastPara="1" rIns="0" wrap="square" tIns="93975">
            <a:spAutoFit/>
          </a:bodyPr>
          <a:lstStyle/>
          <a:p>
            <a:pPr indent="-264160" lvl="0" marL="276860" marR="0" rtl="0" algn="just">
              <a:lnSpc>
                <a:spcPct val="10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Problems with Non pre-emptive SJF:</a:t>
            </a:r>
            <a:endParaRPr sz="2800">
              <a:solidFill>
                <a:schemeClr val="dk1"/>
              </a:solidFill>
              <a:latin typeface="Times New Roman"/>
              <a:ea typeface="Times New Roman"/>
              <a:cs typeface="Times New Roman"/>
              <a:sym typeface="Times New Roman"/>
            </a:endParaRPr>
          </a:p>
          <a:p>
            <a:pPr indent="-177800" lvl="1" marL="276860" marR="5080" rtl="0" algn="just">
              <a:lnSpc>
                <a:spcPct val="89500"/>
              </a:lnSpc>
              <a:spcBef>
                <a:spcPts val="990"/>
              </a:spcBef>
              <a:spcAft>
                <a:spcPts val="0"/>
              </a:spcAft>
              <a:buClr>
                <a:schemeClr val="dk1"/>
              </a:buClr>
              <a:buSzPts val="2800"/>
              <a:buFont typeface="Arial Black"/>
              <a:buChar char="▪"/>
            </a:pPr>
            <a:r>
              <a:rPr b="0" i="0" lang="en-US" sz="2800" u="none" cap="none" strike="noStrike">
                <a:solidFill>
                  <a:schemeClr val="dk1"/>
                </a:solidFill>
                <a:latin typeface="Times New Roman"/>
                <a:ea typeface="Times New Roman"/>
                <a:cs typeface="Times New Roman"/>
                <a:sym typeface="Times New Roman"/>
              </a:rPr>
              <a:t>If the arrival time for processes are different, which means all the  processes are not available in the ready queue at time 0, and some jobs  arrive after some time, in such situation, sometimes process with short  burst time have to wait for the current process's execution to finish,  because in Non Pre-emptive SJF, on arrival of a process with short  duration, the existing job/process's execution is not halted/stopped to  execute the short job first.</a:t>
            </a:r>
            <a:endParaRPr b="0" i="0" sz="2800" u="none" cap="none" strike="noStrike">
              <a:solidFill>
                <a:schemeClr val="dk1"/>
              </a:solidFill>
              <a:latin typeface="Times New Roman"/>
              <a:ea typeface="Times New Roman"/>
              <a:cs typeface="Times New Roman"/>
              <a:sym typeface="Times New Roman"/>
            </a:endParaRPr>
          </a:p>
          <a:p>
            <a:pPr indent="-177800" lvl="1" marL="276860" marR="8255" rtl="0" algn="just">
              <a:lnSpc>
                <a:spcPct val="108928"/>
              </a:lnSpc>
              <a:spcBef>
                <a:spcPts val="1000"/>
              </a:spcBef>
              <a:spcAft>
                <a:spcPts val="0"/>
              </a:spcAft>
              <a:buClr>
                <a:schemeClr val="dk1"/>
              </a:buClr>
              <a:buSzPts val="2800"/>
              <a:buFont typeface="Arial Black"/>
              <a:buChar char="▪"/>
            </a:pPr>
            <a:r>
              <a:rPr b="0" i="0" lang="en-US" sz="2800" u="none" cap="none" strike="noStrike">
                <a:solidFill>
                  <a:schemeClr val="dk1"/>
                </a:solidFill>
                <a:latin typeface="Times New Roman"/>
                <a:ea typeface="Times New Roman"/>
                <a:cs typeface="Times New Roman"/>
                <a:sym typeface="Times New Roman"/>
              </a:rPr>
              <a:t>This leads to the problem of Starvation, where a shorter process has to  wait for a long time until the current longer process gets executed.</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6"/>
          <p:cNvSpPr/>
          <p:nvPr/>
        </p:nvSpPr>
        <p:spPr>
          <a:xfrm>
            <a:off x="4391023" y="4729507"/>
            <a:ext cx="7743071" cy="19275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34" name="Google Shape;534;p76"/>
          <p:cNvSpPr/>
          <p:nvPr/>
        </p:nvSpPr>
        <p:spPr>
          <a:xfrm>
            <a:off x="4391023" y="4655644"/>
            <a:ext cx="7800975" cy="220235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535" name="Google Shape;535;p76"/>
          <p:cNvSpPr txBox="1"/>
          <p:nvPr>
            <p:ph type="title"/>
          </p:nvPr>
        </p:nvSpPr>
        <p:spPr>
          <a:xfrm>
            <a:off x="911225" y="422044"/>
            <a:ext cx="373316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Pre-emptive SJF</a:t>
            </a:r>
            <a:endParaRPr sz="4400">
              <a:latin typeface="Times New Roman"/>
              <a:ea typeface="Times New Roman"/>
              <a:cs typeface="Times New Roman"/>
              <a:sym typeface="Times New Roman"/>
            </a:endParaRPr>
          </a:p>
        </p:txBody>
      </p:sp>
      <p:sp>
        <p:nvSpPr>
          <p:cNvPr id="536" name="Google Shape;536;p76"/>
          <p:cNvSpPr txBox="1"/>
          <p:nvPr/>
        </p:nvSpPr>
        <p:spPr>
          <a:xfrm>
            <a:off x="964547" y="1557004"/>
            <a:ext cx="10307320" cy="1595120"/>
          </a:xfrm>
          <a:prstGeom prst="rect">
            <a:avLst/>
          </a:prstGeom>
          <a:noFill/>
          <a:ln>
            <a:noFill/>
          </a:ln>
        </p:spPr>
        <p:txBody>
          <a:bodyPr anchorCtr="0" anchor="t" bIns="0" lIns="0" spcFirstLastPara="1" rIns="0" wrap="square" tIns="63500">
            <a:spAutoFit/>
          </a:bodyPr>
          <a:lstStyle/>
          <a:p>
            <a:pPr indent="-177800" lvl="0" marL="1879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Preemptive Shortest Job First Scheduling, jobs are put into ready  queue as they arrive, but as a process with </a:t>
            </a:r>
            <a:r>
              <a:rPr b="1" lang="en-US" sz="2800">
                <a:solidFill>
                  <a:schemeClr val="dk1"/>
                </a:solidFill>
                <a:latin typeface="Times New Roman"/>
                <a:ea typeface="Times New Roman"/>
                <a:cs typeface="Times New Roman"/>
                <a:sym typeface="Times New Roman"/>
              </a:rPr>
              <a:t>short burst time </a:t>
            </a:r>
            <a:r>
              <a:rPr lang="en-US" sz="2800">
                <a:solidFill>
                  <a:schemeClr val="dk1"/>
                </a:solidFill>
                <a:latin typeface="Times New Roman"/>
                <a:ea typeface="Times New Roman"/>
                <a:cs typeface="Times New Roman"/>
                <a:sym typeface="Times New Roman"/>
              </a:rPr>
              <a:t>arrives,  the existing process is preempted or removed from execution, and the  shorter job is executed first.</a:t>
            </a:r>
            <a:endParaRPr sz="2800">
              <a:solidFill>
                <a:schemeClr val="dk1"/>
              </a:solidFill>
              <a:latin typeface="Times New Roman"/>
              <a:ea typeface="Times New Roman"/>
              <a:cs typeface="Times New Roman"/>
              <a:sym typeface="Times New Roman"/>
            </a:endParaRPr>
          </a:p>
        </p:txBody>
      </p:sp>
      <p:sp>
        <p:nvSpPr>
          <p:cNvPr id="537" name="Google Shape;537;p76"/>
          <p:cNvSpPr txBox="1"/>
          <p:nvPr/>
        </p:nvSpPr>
        <p:spPr>
          <a:xfrm>
            <a:off x="977247" y="3254389"/>
            <a:ext cx="125095" cy="397510"/>
          </a:xfrm>
          <a:prstGeom prst="rect">
            <a:avLst/>
          </a:prstGeom>
          <a:noFill/>
          <a:ln>
            <a:noFill/>
          </a:ln>
        </p:spPr>
        <p:txBody>
          <a:bodyPr anchorCtr="0" anchor="t" bIns="0" lIns="0" spcFirstLastPara="1" rIns="0" wrap="square" tIns="0">
            <a:spAutoFit/>
          </a:bodyPr>
          <a:lstStyle/>
          <a:p>
            <a:pPr indent="0" lvl="0" marL="0" marR="0" rtl="0" algn="l">
              <a:lnSpc>
                <a:spcPct val="110535"/>
              </a:lnSpc>
              <a:spcBef>
                <a:spcPts val="0"/>
              </a:spcBef>
              <a:spcAft>
                <a:spcPts val="0"/>
              </a:spcAft>
              <a:buNone/>
            </a:pP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sp>
        <p:nvSpPr>
          <p:cNvPr id="538" name="Google Shape;538;p76"/>
          <p:cNvSpPr/>
          <p:nvPr/>
        </p:nvSpPr>
        <p:spPr>
          <a:xfrm>
            <a:off x="0" y="3144130"/>
            <a:ext cx="5233986" cy="20847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7"/>
          <p:cNvSpPr txBox="1"/>
          <p:nvPr>
            <p:ph type="title"/>
          </p:nvPr>
        </p:nvSpPr>
        <p:spPr>
          <a:xfrm>
            <a:off x="911225" y="422044"/>
            <a:ext cx="438531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Priority Scheduling</a:t>
            </a:r>
            <a:endParaRPr sz="4400">
              <a:latin typeface="Times New Roman"/>
              <a:ea typeface="Times New Roman"/>
              <a:cs typeface="Times New Roman"/>
              <a:sym typeface="Times New Roman"/>
            </a:endParaRPr>
          </a:p>
        </p:txBody>
      </p:sp>
      <p:sp>
        <p:nvSpPr>
          <p:cNvPr id="544" name="Google Shape;544;p77"/>
          <p:cNvSpPr txBox="1"/>
          <p:nvPr/>
        </p:nvSpPr>
        <p:spPr>
          <a:xfrm>
            <a:off x="10618151" y="3339363"/>
            <a:ext cx="6553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time</a:t>
            </a:r>
            <a:endParaRPr sz="2800">
              <a:solidFill>
                <a:schemeClr val="dk1"/>
              </a:solidFill>
              <a:latin typeface="Times New Roman"/>
              <a:ea typeface="Times New Roman"/>
              <a:cs typeface="Times New Roman"/>
              <a:sym typeface="Times New Roman"/>
            </a:endParaRPr>
          </a:p>
        </p:txBody>
      </p:sp>
      <p:sp>
        <p:nvSpPr>
          <p:cNvPr id="545" name="Google Shape;545;p77"/>
          <p:cNvSpPr txBox="1"/>
          <p:nvPr/>
        </p:nvSpPr>
        <p:spPr>
          <a:xfrm>
            <a:off x="964547" y="1721383"/>
            <a:ext cx="9408160" cy="2457450"/>
          </a:xfrm>
          <a:prstGeom prst="rect">
            <a:avLst/>
          </a:prstGeom>
          <a:noFill/>
          <a:ln>
            <a:noFill/>
          </a:ln>
        </p:spPr>
        <p:txBody>
          <a:bodyPr anchorCtr="0" anchor="t" bIns="0" lIns="0" spcFirstLastPara="1" rIns="0" wrap="square" tIns="93975">
            <a:spAutoFit/>
          </a:bodyPr>
          <a:lstStyle/>
          <a:p>
            <a:pPr indent="-177800" lvl="0" marL="1879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Priority is assigned for each process.</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 with highest priority is executed first and so on.</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Processes with same priority are executed in FCFS manner.</a:t>
            </a:r>
            <a:endParaRPr sz="2800">
              <a:solidFill>
                <a:schemeClr val="dk1"/>
              </a:solidFill>
              <a:latin typeface="Times New Roman"/>
              <a:ea typeface="Times New Roman"/>
              <a:cs typeface="Times New Roman"/>
              <a:sym typeface="Times New Roman"/>
            </a:endParaRPr>
          </a:p>
          <a:p>
            <a:pPr indent="-177800" lvl="0" marL="187960" marR="5080" rtl="0" algn="l">
              <a:lnSpc>
                <a:spcPct val="108928"/>
              </a:lnSpc>
              <a:spcBef>
                <a:spcPts val="10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Priority	can	be	decided	based	on	memory	requirements,  requirements or any other resource requirement.</a:t>
            </a:r>
            <a:endParaRPr sz="2800">
              <a:solidFill>
                <a:schemeClr val="dk1"/>
              </a:solidFill>
              <a:latin typeface="Times New Roman"/>
              <a:ea typeface="Times New Roman"/>
              <a:cs typeface="Times New Roman"/>
              <a:sym typeface="Times New Roman"/>
            </a:endParaRPr>
          </a:p>
        </p:txBody>
      </p:sp>
      <p:sp>
        <p:nvSpPr>
          <p:cNvPr id="546" name="Google Shape;546;p77"/>
          <p:cNvSpPr txBox="1"/>
          <p:nvPr/>
        </p:nvSpPr>
        <p:spPr>
          <a:xfrm>
            <a:off x="964547" y="4234713"/>
            <a:ext cx="10300335" cy="1734820"/>
          </a:xfrm>
          <a:prstGeom prst="rect">
            <a:avLst/>
          </a:prstGeom>
          <a:noFill/>
          <a:ln>
            <a:noFill/>
          </a:ln>
        </p:spPr>
        <p:txBody>
          <a:bodyPr anchorCtr="0" anchor="t" bIns="0" lIns="0" spcFirstLastPara="1" rIns="0" wrap="square" tIns="58400">
            <a:spAutoFit/>
          </a:bodyPr>
          <a:lstStyle/>
          <a:p>
            <a:pPr indent="-177800" lvl="0" marL="187960" marR="60960" rtl="0" algn="l">
              <a:lnSpc>
                <a:spcPct val="108928"/>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Pre-emptive:	</a:t>
            </a:r>
            <a:r>
              <a:rPr lang="en-US" sz="2800">
                <a:solidFill>
                  <a:schemeClr val="dk1"/>
                </a:solidFill>
                <a:latin typeface="Times New Roman"/>
                <a:ea typeface="Times New Roman"/>
                <a:cs typeface="Times New Roman"/>
                <a:sym typeface="Times New Roman"/>
              </a:rPr>
              <a:t>Preempt	the	CPU	if	the	priority	of	newly	arrived  process is higher than the priority of the currently running process.</a:t>
            </a:r>
            <a:endParaRPr sz="2800">
              <a:solidFill>
                <a:schemeClr val="dk1"/>
              </a:solidFill>
              <a:latin typeface="Times New Roman"/>
              <a:ea typeface="Times New Roman"/>
              <a:cs typeface="Times New Roman"/>
              <a:sym typeface="Times New Roman"/>
            </a:endParaRPr>
          </a:p>
          <a:p>
            <a:pPr indent="-177800" lvl="0" marL="187960" marR="5080" rtl="0" algn="l">
              <a:lnSpc>
                <a:spcPct val="108928"/>
              </a:lnSpc>
              <a:spcBef>
                <a:spcPts val="95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Nonpreemptive: </a:t>
            </a:r>
            <a:r>
              <a:rPr lang="en-US" sz="2800">
                <a:solidFill>
                  <a:schemeClr val="dk1"/>
                </a:solidFill>
                <a:latin typeface="Times New Roman"/>
                <a:ea typeface="Times New Roman"/>
                <a:cs typeface="Times New Roman"/>
                <a:sym typeface="Times New Roman"/>
              </a:rPr>
              <a:t>It will simply put the new process at the head of the  ready queue.</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title"/>
          </p:nvPr>
        </p:nvSpPr>
        <p:spPr>
          <a:xfrm>
            <a:off x="911225" y="422044"/>
            <a:ext cx="438531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Priority Scheduling</a:t>
            </a:r>
            <a:endParaRPr sz="4400">
              <a:latin typeface="Times New Roman"/>
              <a:ea typeface="Times New Roman"/>
              <a:cs typeface="Times New Roman"/>
              <a:sym typeface="Times New Roman"/>
            </a:endParaRPr>
          </a:p>
        </p:txBody>
      </p:sp>
      <p:sp>
        <p:nvSpPr>
          <p:cNvPr id="552" name="Google Shape;552;p78"/>
          <p:cNvSpPr/>
          <p:nvPr/>
        </p:nvSpPr>
        <p:spPr>
          <a:xfrm>
            <a:off x="2521094" y="1180367"/>
            <a:ext cx="7149810" cy="56418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9"/>
          <p:cNvSpPr txBox="1"/>
          <p:nvPr/>
        </p:nvSpPr>
        <p:spPr>
          <a:xfrm>
            <a:off x="964547" y="1802663"/>
            <a:ext cx="10313035" cy="3004820"/>
          </a:xfrm>
          <a:prstGeom prst="rect">
            <a:avLst/>
          </a:prstGeom>
          <a:noFill/>
          <a:ln>
            <a:noFill/>
          </a:ln>
        </p:spPr>
        <p:txBody>
          <a:bodyPr anchorCtr="0" anchor="t" bIns="0" lIns="0" spcFirstLastPara="1" rIns="0" wrap="square" tIns="63500">
            <a:spAutoFit/>
          </a:bodyPr>
          <a:lstStyle/>
          <a:p>
            <a:pPr indent="-177800" lvl="0" marL="187960" marR="5080" rtl="0" algn="just">
              <a:lnSpc>
                <a:spcPct val="107142"/>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Problem: Indefinite Blocking/Starvation □ </a:t>
            </a:r>
            <a:r>
              <a:rPr lang="en-US" sz="2800">
                <a:solidFill>
                  <a:schemeClr val="dk1"/>
                </a:solidFill>
                <a:latin typeface="Times New Roman"/>
                <a:ea typeface="Times New Roman"/>
                <a:cs typeface="Times New Roman"/>
                <a:sym typeface="Times New Roman"/>
              </a:rPr>
              <a:t>In heavily loaded  systems with High-priority processes some low priority processes are  blocked because of high number of high-priority processes, so low  priority process will be waiting indefinitely.</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
              </a:spcBef>
              <a:spcAft>
                <a:spcPts val="0"/>
              </a:spcAft>
              <a:buClr>
                <a:schemeClr val="dk1"/>
              </a:buClr>
              <a:buSzPts val="4350"/>
              <a:buFont typeface="Arial"/>
              <a:buNone/>
            </a:pPr>
            <a:r>
              <a:t/>
            </a:r>
            <a:endParaRPr sz="4350">
              <a:solidFill>
                <a:schemeClr val="dk1"/>
              </a:solidFill>
              <a:latin typeface="Times New Roman"/>
              <a:ea typeface="Times New Roman"/>
              <a:cs typeface="Times New Roman"/>
              <a:sym typeface="Times New Roman"/>
            </a:endParaRPr>
          </a:p>
          <a:p>
            <a:pPr indent="-177800" lvl="0" marL="187960" marR="43815" rtl="0" algn="just">
              <a:lnSpc>
                <a:spcPct val="108928"/>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Solution: Aging□ </a:t>
            </a:r>
            <a:r>
              <a:rPr lang="en-US" sz="2800">
                <a:solidFill>
                  <a:schemeClr val="dk1"/>
                </a:solidFill>
                <a:latin typeface="Times New Roman"/>
                <a:ea typeface="Times New Roman"/>
                <a:cs typeface="Times New Roman"/>
                <a:sym typeface="Times New Roman"/>
              </a:rPr>
              <a:t>Gradually increase the priority of processes that  wait in the system for a long time.</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911225" y="599440"/>
            <a:ext cx="66325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Verdana"/>
              <a:buNone/>
            </a:pPr>
            <a:r>
              <a:rPr lang="en-US" sz="4400"/>
              <a:t>Process Termination</a:t>
            </a:r>
            <a:endParaRPr sz="4400"/>
          </a:p>
        </p:txBody>
      </p:sp>
      <p:sp>
        <p:nvSpPr>
          <p:cNvPr id="136" name="Google Shape;136;p8"/>
          <p:cNvSpPr txBox="1"/>
          <p:nvPr/>
        </p:nvSpPr>
        <p:spPr>
          <a:xfrm>
            <a:off x="822362" y="1941841"/>
            <a:ext cx="7059930" cy="2981960"/>
          </a:xfrm>
          <a:prstGeom prst="rect">
            <a:avLst/>
          </a:prstGeom>
          <a:noFill/>
          <a:ln>
            <a:noFill/>
          </a:ln>
        </p:spPr>
        <p:txBody>
          <a:bodyPr anchorCtr="0" anchor="t" bIns="0" lIns="0" spcFirstLastPara="1" rIns="0" wrap="square" tIns="12700">
            <a:spAutoFit/>
          </a:bodyPr>
          <a:lstStyle/>
          <a:p>
            <a:pPr indent="0" lvl="0" marL="83185" marR="0" rtl="0" algn="l">
              <a:lnSpc>
                <a:spcPct val="100000"/>
              </a:lnSpc>
              <a:spcBef>
                <a:spcPts val="0"/>
              </a:spcBef>
              <a:spcAft>
                <a:spcPts val="0"/>
              </a:spcAft>
              <a:buNone/>
            </a:pPr>
            <a:r>
              <a:rPr lang="en-US" sz="3600">
                <a:solidFill>
                  <a:srgbClr val="0066CC"/>
                </a:solidFill>
                <a:latin typeface="Comic Sans MS"/>
                <a:ea typeface="Comic Sans MS"/>
                <a:cs typeface="Comic Sans MS"/>
                <a:sym typeface="Comic Sans MS"/>
              </a:rPr>
              <a:t>?When does a process terminate</a:t>
            </a:r>
            <a:endParaRPr sz="3600">
              <a:solidFill>
                <a:schemeClr val="dk1"/>
              </a:solidFill>
              <a:latin typeface="Comic Sans MS"/>
              <a:ea typeface="Comic Sans MS"/>
              <a:cs typeface="Comic Sans MS"/>
              <a:sym typeface="Comic Sans MS"/>
            </a:endParaRPr>
          </a:p>
          <a:p>
            <a:pPr indent="-698500" lvl="0" marL="710565" marR="0" rtl="0" algn="l">
              <a:lnSpc>
                <a:spcPct val="100000"/>
              </a:lnSpc>
              <a:spcBef>
                <a:spcPts val="3445"/>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Normal exit (voluntary)</a:t>
            </a:r>
            <a:endParaRPr sz="2800">
              <a:solidFill>
                <a:schemeClr val="dk1"/>
              </a:solidFill>
              <a:latin typeface="Times New Roman"/>
              <a:ea typeface="Times New Roman"/>
              <a:cs typeface="Times New Roman"/>
              <a:sym typeface="Times New Roman"/>
            </a:endParaRPr>
          </a:p>
          <a:p>
            <a:pPr indent="-698500" lvl="0" marL="710565" marR="0" rtl="0" algn="l">
              <a:lnSpc>
                <a:spcPct val="100000"/>
              </a:lnSpc>
              <a:spcBef>
                <a:spcPts val="69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Error exit (voluntary)</a:t>
            </a:r>
            <a:endParaRPr sz="2800">
              <a:solidFill>
                <a:schemeClr val="dk1"/>
              </a:solidFill>
              <a:latin typeface="Times New Roman"/>
              <a:ea typeface="Times New Roman"/>
              <a:cs typeface="Times New Roman"/>
              <a:sym typeface="Times New Roman"/>
            </a:endParaRPr>
          </a:p>
          <a:p>
            <a:pPr indent="-698500" lvl="0" marL="710565" marR="0" rtl="0" algn="l">
              <a:lnSpc>
                <a:spcPct val="100000"/>
              </a:lnSpc>
              <a:spcBef>
                <a:spcPts val="69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Fatal error (involuntary)</a:t>
            </a:r>
            <a:endParaRPr sz="2800">
              <a:solidFill>
                <a:schemeClr val="dk1"/>
              </a:solidFill>
              <a:latin typeface="Times New Roman"/>
              <a:ea typeface="Times New Roman"/>
              <a:cs typeface="Times New Roman"/>
              <a:sym typeface="Times New Roman"/>
            </a:endParaRPr>
          </a:p>
          <a:p>
            <a:pPr indent="-698500" lvl="0" marL="710565" marR="0" rtl="0" algn="l">
              <a:lnSpc>
                <a:spcPct val="100000"/>
              </a:lnSpc>
              <a:spcBef>
                <a:spcPts val="69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Killed by another process (involuntary)</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0"/>
          <p:cNvSpPr txBox="1"/>
          <p:nvPr>
            <p:ph type="title"/>
          </p:nvPr>
        </p:nvSpPr>
        <p:spPr>
          <a:xfrm>
            <a:off x="911225" y="422044"/>
            <a:ext cx="566293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Round Robin Scheduling</a:t>
            </a:r>
            <a:endParaRPr sz="4400">
              <a:latin typeface="Times New Roman"/>
              <a:ea typeface="Times New Roman"/>
              <a:cs typeface="Times New Roman"/>
              <a:sym typeface="Times New Roman"/>
            </a:endParaRPr>
          </a:p>
        </p:txBody>
      </p:sp>
      <p:sp>
        <p:nvSpPr>
          <p:cNvPr id="563" name="Google Shape;563;p80"/>
          <p:cNvSpPr txBox="1"/>
          <p:nvPr/>
        </p:nvSpPr>
        <p:spPr>
          <a:xfrm>
            <a:off x="964547" y="1802663"/>
            <a:ext cx="10315575" cy="3512820"/>
          </a:xfrm>
          <a:prstGeom prst="rect">
            <a:avLst/>
          </a:prstGeom>
          <a:noFill/>
          <a:ln>
            <a:noFill/>
          </a:ln>
        </p:spPr>
        <p:txBody>
          <a:bodyPr anchorCtr="0" anchor="t" bIns="0" lIns="0" spcFirstLastPara="1" rIns="0" wrap="square" tIns="63500">
            <a:spAutoFit/>
          </a:bodyPr>
          <a:lstStyle/>
          <a:p>
            <a:pPr indent="-177800" lvl="0" marL="18796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Each process gets a small unit of CPU time (</a:t>
            </a:r>
            <a:r>
              <a:rPr b="1" lang="en-US" sz="2800">
                <a:solidFill>
                  <a:schemeClr val="dk1"/>
                </a:solidFill>
                <a:latin typeface="Times New Roman"/>
                <a:ea typeface="Times New Roman"/>
                <a:cs typeface="Times New Roman"/>
                <a:sym typeface="Times New Roman"/>
              </a:rPr>
              <a:t>time quantum </a:t>
            </a:r>
            <a:r>
              <a:rPr lang="en-US" sz="2800">
                <a:solidFill>
                  <a:schemeClr val="dk1"/>
                </a:solidFill>
                <a:latin typeface="Times New Roman"/>
                <a:ea typeface="Times New Roman"/>
                <a:cs typeface="Times New Roman"/>
                <a:sym typeface="Times New Roman"/>
              </a:rPr>
              <a:t>q), usually  10-100 milliseconds. After this time has elapsed, the process is  preempted and added to the end of the ready queue.</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6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Context switching is used to save states of preemptied processes.</a:t>
            </a:r>
            <a:endParaRPr sz="2800">
              <a:solidFill>
                <a:schemeClr val="dk1"/>
              </a:solidFill>
              <a:latin typeface="Times New Roman"/>
              <a:ea typeface="Times New Roman"/>
              <a:cs typeface="Times New Roman"/>
              <a:sym typeface="Times New Roman"/>
            </a:endParaRPr>
          </a:p>
          <a:p>
            <a:pPr indent="-177800" lvl="0" marL="187960" marR="7620" rtl="0" algn="just">
              <a:lnSpc>
                <a:spcPct val="90000"/>
              </a:lnSpc>
              <a:spcBef>
                <a:spcPts val="102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If there are </a:t>
            </a:r>
            <a:r>
              <a:rPr i="1" lang="en-US" sz="2800">
                <a:solidFill>
                  <a:schemeClr val="dk1"/>
                </a:solidFill>
                <a:latin typeface="Times New Roman"/>
                <a:ea typeface="Times New Roman"/>
                <a:cs typeface="Times New Roman"/>
                <a:sym typeface="Times New Roman"/>
              </a:rPr>
              <a:t>n </a:t>
            </a:r>
            <a:r>
              <a:rPr lang="en-US" sz="2800">
                <a:solidFill>
                  <a:schemeClr val="dk1"/>
                </a:solidFill>
                <a:latin typeface="Times New Roman"/>
                <a:ea typeface="Times New Roman"/>
                <a:cs typeface="Times New Roman"/>
                <a:sym typeface="Times New Roman"/>
              </a:rPr>
              <a:t>processes in the ready queue and the time quantum is </a:t>
            </a:r>
            <a:r>
              <a:rPr i="1" lang="en-US" sz="2800">
                <a:solidFill>
                  <a:schemeClr val="dk1"/>
                </a:solidFill>
                <a:latin typeface="Times New Roman"/>
                <a:ea typeface="Times New Roman"/>
                <a:cs typeface="Times New Roman"/>
                <a:sym typeface="Times New Roman"/>
              </a:rPr>
              <a:t>q</a:t>
            </a:r>
            <a:r>
              <a:rPr lang="en-US" sz="2800">
                <a:solidFill>
                  <a:schemeClr val="dk1"/>
                </a:solidFill>
                <a:latin typeface="Times New Roman"/>
                <a:ea typeface="Times New Roman"/>
                <a:cs typeface="Times New Roman"/>
                <a:sym typeface="Times New Roman"/>
              </a:rPr>
              <a:t>,  then each process gets 1/</a:t>
            </a:r>
            <a:r>
              <a:rPr i="1" lang="en-US" sz="2800">
                <a:solidFill>
                  <a:schemeClr val="dk1"/>
                </a:solidFill>
                <a:latin typeface="Times New Roman"/>
                <a:ea typeface="Times New Roman"/>
                <a:cs typeface="Times New Roman"/>
                <a:sym typeface="Times New Roman"/>
              </a:rPr>
              <a:t>n </a:t>
            </a:r>
            <a:r>
              <a:rPr lang="en-US" sz="2800">
                <a:solidFill>
                  <a:schemeClr val="dk1"/>
                </a:solidFill>
                <a:latin typeface="Times New Roman"/>
                <a:ea typeface="Times New Roman"/>
                <a:cs typeface="Times New Roman"/>
                <a:sym typeface="Times New Roman"/>
              </a:rPr>
              <a:t>of the CPU time in chunks of at most </a:t>
            </a:r>
            <a:r>
              <a:rPr i="1" lang="en-US" sz="2800">
                <a:solidFill>
                  <a:schemeClr val="dk1"/>
                </a:solidFill>
                <a:latin typeface="Times New Roman"/>
                <a:ea typeface="Times New Roman"/>
                <a:cs typeface="Times New Roman"/>
                <a:sym typeface="Times New Roman"/>
              </a:rPr>
              <a:t>q </a:t>
            </a:r>
            <a:r>
              <a:rPr lang="en-US" sz="2800">
                <a:solidFill>
                  <a:schemeClr val="dk1"/>
                </a:solidFill>
                <a:latin typeface="Times New Roman"/>
                <a:ea typeface="Times New Roman"/>
                <a:cs typeface="Times New Roman"/>
                <a:sym typeface="Times New Roman"/>
              </a:rPr>
              <a:t>time  units at once. No process waits more than (</a:t>
            </a:r>
            <a:r>
              <a:rPr i="1" lang="en-US" sz="2800">
                <a:solidFill>
                  <a:schemeClr val="dk1"/>
                </a:solidFill>
                <a:latin typeface="Times New Roman"/>
                <a:ea typeface="Times New Roman"/>
                <a:cs typeface="Times New Roman"/>
                <a:sym typeface="Times New Roman"/>
              </a:rPr>
              <a:t>n</a:t>
            </a:r>
            <a:r>
              <a:rPr lang="en-US" sz="2800">
                <a:solidFill>
                  <a:schemeClr val="dk1"/>
                </a:solidFill>
                <a:latin typeface="Times New Roman"/>
                <a:ea typeface="Times New Roman"/>
                <a:cs typeface="Times New Roman"/>
                <a:sym typeface="Times New Roman"/>
              </a:rPr>
              <a:t>-1)</a:t>
            </a:r>
            <a:r>
              <a:rPr i="1" lang="en-US" sz="2800">
                <a:solidFill>
                  <a:schemeClr val="dk1"/>
                </a:solidFill>
                <a:latin typeface="Times New Roman"/>
                <a:ea typeface="Times New Roman"/>
                <a:cs typeface="Times New Roman"/>
                <a:sym typeface="Times New Roman"/>
              </a:rPr>
              <a:t>q </a:t>
            </a:r>
            <a:r>
              <a:rPr lang="en-US" sz="2800">
                <a:solidFill>
                  <a:schemeClr val="dk1"/>
                </a:solidFill>
                <a:latin typeface="Times New Roman"/>
                <a:ea typeface="Times New Roman"/>
                <a:cs typeface="Times New Roman"/>
                <a:sym typeface="Times New Roman"/>
              </a:rPr>
              <a:t>time units.</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Timer interrupts every quantum to schedule next process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ph type="title"/>
          </p:nvPr>
        </p:nvSpPr>
        <p:spPr>
          <a:xfrm>
            <a:off x="911225" y="422044"/>
            <a:ext cx="508317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Time Quantum (q)	= 5</a:t>
            </a:r>
            <a:endParaRPr sz="4400">
              <a:latin typeface="Times New Roman"/>
              <a:ea typeface="Times New Roman"/>
              <a:cs typeface="Times New Roman"/>
              <a:sym typeface="Times New Roman"/>
            </a:endParaRPr>
          </a:p>
        </p:txBody>
      </p:sp>
      <p:sp>
        <p:nvSpPr>
          <p:cNvPr id="569" name="Google Shape;569;p81"/>
          <p:cNvSpPr/>
          <p:nvPr/>
        </p:nvSpPr>
        <p:spPr>
          <a:xfrm>
            <a:off x="2206047" y="1224120"/>
            <a:ext cx="7325878" cy="55543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2"/>
          <p:cNvSpPr txBox="1"/>
          <p:nvPr/>
        </p:nvSpPr>
        <p:spPr>
          <a:xfrm>
            <a:off x="964547" y="1490379"/>
            <a:ext cx="10259060" cy="2610485"/>
          </a:xfrm>
          <a:prstGeom prst="rect">
            <a:avLst/>
          </a:prstGeom>
          <a:noFill/>
          <a:ln>
            <a:noFill/>
          </a:ln>
        </p:spPr>
        <p:txBody>
          <a:bodyPr anchorCtr="0" anchor="t" bIns="0" lIns="0" spcFirstLastPara="1" rIns="0" wrap="square" tIns="33650">
            <a:spAutoFit/>
          </a:bodyPr>
          <a:lstStyle/>
          <a:p>
            <a:pPr indent="-177800" lvl="0" marL="18796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Performance</a:t>
            </a:r>
            <a:endParaRPr sz="2800">
              <a:solidFill>
                <a:schemeClr val="dk1"/>
              </a:solidFill>
              <a:latin typeface="Times New Roman"/>
              <a:ea typeface="Times New Roman"/>
              <a:cs typeface="Times New Roman"/>
              <a:sym typeface="Times New Roman"/>
            </a:endParaRPr>
          </a:p>
          <a:p>
            <a:pPr indent="-488950" lvl="1" marL="873760" marR="0" rtl="0" algn="l">
              <a:lnSpc>
                <a:spcPct val="100000"/>
              </a:lnSpc>
              <a:spcBef>
                <a:spcPts val="145"/>
              </a:spcBef>
              <a:spcAft>
                <a:spcPts val="0"/>
              </a:spcAft>
              <a:buClr>
                <a:schemeClr val="dk1"/>
              </a:buClr>
              <a:buSzPts val="2450"/>
              <a:buFont typeface="Arial"/>
              <a:buChar char="□"/>
            </a:pPr>
            <a:r>
              <a:rPr b="0" i="1" lang="en-US" sz="2400" u="none" cap="none" strike="noStrike">
                <a:solidFill>
                  <a:schemeClr val="dk1"/>
                </a:solidFill>
                <a:latin typeface="Times New Roman"/>
                <a:ea typeface="Times New Roman"/>
                <a:cs typeface="Times New Roman"/>
                <a:sym typeface="Times New Roman"/>
              </a:rPr>
              <a:t>q </a:t>
            </a:r>
            <a:r>
              <a:rPr b="0" i="0" lang="en-US" sz="2400" u="none" cap="none" strike="noStrike">
                <a:solidFill>
                  <a:schemeClr val="dk1"/>
                </a:solidFill>
                <a:latin typeface="Times New Roman"/>
                <a:ea typeface="Times New Roman"/>
                <a:cs typeface="Times New Roman"/>
                <a:sym typeface="Times New Roman"/>
              </a:rPr>
              <a:t>large </a:t>
            </a:r>
            <a:r>
              <a:rPr b="0" i="0" lang="en-US" sz="2400" u="none" cap="none" strike="noStrike">
                <a:solidFill>
                  <a:schemeClr val="dk1"/>
                </a:solidFill>
                <a:latin typeface="Arial"/>
                <a:ea typeface="Arial"/>
                <a:cs typeface="Arial"/>
                <a:sym typeface="Arial"/>
              </a:rPr>
              <a:t>⇒ </a:t>
            </a:r>
            <a:r>
              <a:rPr b="0" i="0" lang="en-US" sz="2400" u="none" cap="none" strike="noStrike">
                <a:solidFill>
                  <a:schemeClr val="dk1"/>
                </a:solidFill>
                <a:latin typeface="Times New Roman"/>
                <a:ea typeface="Times New Roman"/>
                <a:cs typeface="Times New Roman"/>
                <a:sym typeface="Times New Roman"/>
              </a:rPr>
              <a:t>FIFO</a:t>
            </a:r>
            <a:endParaRPr b="0" i="0" sz="2400" u="none" cap="none" strike="noStrike">
              <a:solidFill>
                <a:schemeClr val="dk1"/>
              </a:solidFill>
              <a:latin typeface="Times New Roman"/>
              <a:ea typeface="Times New Roman"/>
              <a:cs typeface="Times New Roman"/>
              <a:sym typeface="Times New Roman"/>
            </a:endParaRPr>
          </a:p>
          <a:p>
            <a:pPr indent="-488315" lvl="1" marL="873760" marR="5080" rtl="0" algn="l">
              <a:lnSpc>
                <a:spcPct val="107500"/>
              </a:lnSpc>
              <a:spcBef>
                <a:spcPts val="520"/>
              </a:spcBef>
              <a:spcAft>
                <a:spcPts val="0"/>
              </a:spcAft>
              <a:buClr>
                <a:schemeClr val="dk1"/>
              </a:buClr>
              <a:buSzPts val="2450"/>
              <a:buFont typeface="Arial"/>
              <a:buChar char="□"/>
            </a:pPr>
            <a:r>
              <a:rPr b="0" i="1" lang="en-US" sz="2400" u="none" cap="none" strike="noStrike">
                <a:solidFill>
                  <a:schemeClr val="dk1"/>
                </a:solidFill>
                <a:latin typeface="Times New Roman"/>
                <a:ea typeface="Times New Roman"/>
                <a:cs typeface="Times New Roman"/>
                <a:sym typeface="Times New Roman"/>
              </a:rPr>
              <a:t>q	</a:t>
            </a:r>
            <a:r>
              <a:rPr b="0" i="0" lang="en-US" sz="2400" u="none" cap="none" strike="noStrike">
                <a:solidFill>
                  <a:schemeClr val="dk1"/>
                </a:solidFill>
                <a:latin typeface="Times New Roman"/>
                <a:ea typeface="Times New Roman"/>
                <a:cs typeface="Times New Roman"/>
                <a:sym typeface="Times New Roman"/>
              </a:rPr>
              <a:t>small	</a:t>
            </a:r>
            <a:r>
              <a:rPr b="0" i="0" lang="en-US" sz="2400" u="none" cap="none" strike="noStrike">
                <a:solidFill>
                  <a:schemeClr val="dk1"/>
                </a:solidFill>
                <a:latin typeface="Arial"/>
                <a:ea typeface="Arial"/>
                <a:cs typeface="Arial"/>
                <a:sym typeface="Arial"/>
              </a:rPr>
              <a:t>⇒	</a:t>
            </a:r>
            <a:r>
              <a:rPr b="0" i="1" lang="en-US" sz="2400" u="none" cap="none" strike="noStrike">
                <a:solidFill>
                  <a:schemeClr val="dk1"/>
                </a:solidFill>
                <a:latin typeface="Times New Roman"/>
                <a:ea typeface="Times New Roman"/>
                <a:cs typeface="Times New Roman"/>
                <a:sym typeface="Times New Roman"/>
              </a:rPr>
              <a:t>q	</a:t>
            </a:r>
            <a:r>
              <a:rPr b="0" i="0" lang="en-US" sz="2400" u="none" cap="none" strike="noStrike">
                <a:solidFill>
                  <a:schemeClr val="dk1"/>
                </a:solidFill>
                <a:latin typeface="Times New Roman"/>
                <a:ea typeface="Times New Roman"/>
                <a:cs typeface="Times New Roman"/>
                <a:sym typeface="Times New Roman"/>
              </a:rPr>
              <a:t>must	be	large	with	respect	to	context	switch,	otherwise  overhead is too high</a:t>
            </a:r>
            <a:endParaRPr b="0" i="0" sz="2400" u="none" cap="none" strike="noStrike">
              <a:solidFill>
                <a:schemeClr val="dk1"/>
              </a:solidFill>
              <a:latin typeface="Times New Roman"/>
              <a:ea typeface="Times New Roman"/>
              <a:cs typeface="Times New Roman"/>
              <a:sym typeface="Times New Roman"/>
            </a:endParaRPr>
          </a:p>
          <a:p>
            <a:pPr indent="-177800" lvl="0" marL="187960" marR="0" rtl="0" algn="l">
              <a:lnSpc>
                <a:spcPct val="100000"/>
              </a:lnSpc>
              <a:spcBef>
                <a:spcPts val="65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q should be large compared to context switch time</a:t>
            </a:r>
            <a:endParaRPr sz="2800">
              <a:solidFill>
                <a:schemeClr val="dk1"/>
              </a:solidFill>
              <a:latin typeface="Times New Roman"/>
              <a:ea typeface="Times New Roman"/>
              <a:cs typeface="Times New Roman"/>
              <a:sym typeface="Times New Roman"/>
            </a:endParaRPr>
          </a:p>
          <a:p>
            <a:pPr indent="-177800" lvl="0" marL="187960" marR="0" rtl="0" algn="l">
              <a:lnSpc>
                <a:spcPct val="100000"/>
              </a:lnSpc>
              <a:spcBef>
                <a:spcPts val="6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q usually 10ms to 100ms, context switch &lt; 10 usec</a:t>
            </a:r>
            <a:endParaRPr sz="2800">
              <a:solidFill>
                <a:schemeClr val="dk1"/>
              </a:solidFill>
              <a:latin typeface="Times New Roman"/>
              <a:ea typeface="Times New Roman"/>
              <a:cs typeface="Times New Roman"/>
              <a:sym typeface="Times New Roman"/>
            </a:endParaRPr>
          </a:p>
        </p:txBody>
      </p:sp>
      <p:sp>
        <p:nvSpPr>
          <p:cNvPr id="575" name="Google Shape;575;p82"/>
          <p:cNvSpPr/>
          <p:nvPr/>
        </p:nvSpPr>
        <p:spPr>
          <a:xfrm>
            <a:off x="5963519" y="4087091"/>
            <a:ext cx="6228480" cy="27709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3"/>
          <p:cNvSpPr txBox="1"/>
          <p:nvPr>
            <p:ph type="title"/>
          </p:nvPr>
        </p:nvSpPr>
        <p:spPr>
          <a:xfrm>
            <a:off x="911225" y="422044"/>
            <a:ext cx="194183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Exercise</a:t>
            </a:r>
            <a:endParaRPr sz="4400">
              <a:latin typeface="Times New Roman"/>
              <a:ea typeface="Times New Roman"/>
              <a:cs typeface="Times New Roman"/>
              <a:sym typeface="Times New Roman"/>
            </a:endParaRPr>
          </a:p>
        </p:txBody>
      </p:sp>
      <p:sp>
        <p:nvSpPr>
          <p:cNvPr id="581" name="Google Shape;581;p83"/>
          <p:cNvSpPr/>
          <p:nvPr/>
        </p:nvSpPr>
        <p:spPr>
          <a:xfrm>
            <a:off x="547573" y="2033949"/>
            <a:ext cx="11096854" cy="39346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4"/>
          <p:cNvSpPr/>
          <p:nvPr/>
        </p:nvSpPr>
        <p:spPr>
          <a:xfrm>
            <a:off x="1046018" y="0"/>
            <a:ext cx="10307781"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5"/>
          <p:cNvSpPr txBox="1"/>
          <p:nvPr>
            <p:ph type="title"/>
          </p:nvPr>
        </p:nvSpPr>
        <p:spPr>
          <a:xfrm>
            <a:off x="911225" y="422044"/>
            <a:ext cx="660209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Multilevel Queue Scheduling</a:t>
            </a:r>
            <a:endParaRPr sz="4400">
              <a:latin typeface="Times New Roman"/>
              <a:ea typeface="Times New Roman"/>
              <a:cs typeface="Times New Roman"/>
              <a:sym typeface="Times New Roman"/>
            </a:endParaRPr>
          </a:p>
        </p:txBody>
      </p:sp>
      <p:sp>
        <p:nvSpPr>
          <p:cNvPr id="592" name="Google Shape;592;p85"/>
          <p:cNvSpPr txBox="1"/>
          <p:nvPr/>
        </p:nvSpPr>
        <p:spPr>
          <a:xfrm>
            <a:off x="964547" y="1514893"/>
            <a:ext cx="10307955" cy="5081270"/>
          </a:xfrm>
          <a:prstGeom prst="rect">
            <a:avLst/>
          </a:prstGeom>
          <a:noFill/>
          <a:ln>
            <a:noFill/>
          </a:ln>
        </p:spPr>
        <p:txBody>
          <a:bodyPr anchorCtr="0" anchor="t" bIns="0" lIns="0" spcFirstLastPara="1" rIns="0" wrap="square" tIns="63500">
            <a:spAutoFit/>
          </a:bodyPr>
          <a:lstStyle/>
          <a:p>
            <a:pPr indent="-177800" lvl="0" marL="187960" marR="1143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 multi-level queue scheduling algorithm partitions the ready queue  into several separate queues.</a:t>
            </a:r>
            <a:endParaRPr sz="2800">
              <a:solidFill>
                <a:schemeClr val="dk1"/>
              </a:solidFill>
              <a:latin typeface="Times New Roman"/>
              <a:ea typeface="Times New Roman"/>
              <a:cs typeface="Times New Roman"/>
              <a:sym typeface="Times New Roman"/>
            </a:endParaRPr>
          </a:p>
          <a:p>
            <a:pPr indent="-488950" lvl="1" marL="873760" marR="0" rtl="0" algn="just">
              <a:lnSpc>
                <a:spcPct val="100000"/>
              </a:lnSpc>
              <a:spcBef>
                <a:spcPts val="15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foreground (interactive)</a:t>
            </a:r>
            <a:endParaRPr b="0" i="0" sz="2400" u="none" cap="none" strike="noStrike">
              <a:solidFill>
                <a:schemeClr val="dk1"/>
              </a:solidFill>
              <a:latin typeface="Times New Roman"/>
              <a:ea typeface="Times New Roman"/>
              <a:cs typeface="Times New Roman"/>
              <a:sym typeface="Times New Roman"/>
            </a:endParaRPr>
          </a:p>
          <a:p>
            <a:pPr indent="-488950" lvl="1" marL="873760" marR="0" rtl="0" algn="just">
              <a:lnSpc>
                <a:spcPct val="100000"/>
              </a:lnSpc>
              <a:spcBef>
                <a:spcPts val="1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background (batch)</a:t>
            </a:r>
            <a:endParaRPr b="0" i="0" sz="2400" u="none" cap="none" strike="noStrike">
              <a:solidFill>
                <a:schemeClr val="dk1"/>
              </a:solidFill>
              <a:latin typeface="Times New Roman"/>
              <a:ea typeface="Times New Roman"/>
              <a:cs typeface="Times New Roman"/>
              <a:sym typeface="Times New Roman"/>
            </a:endParaRPr>
          </a:p>
          <a:p>
            <a:pPr indent="-177800" lvl="0" marL="187960" marR="5080" rtl="0" algn="just">
              <a:lnSpc>
                <a:spcPct val="90000"/>
              </a:lnSpc>
              <a:spcBef>
                <a:spcPts val="97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 processes are permanently assigned to one queue, generally based  on some property of the process, such as memory size, process  priority, or process type.</a:t>
            </a:r>
            <a:endParaRPr sz="2800">
              <a:solidFill>
                <a:schemeClr val="dk1"/>
              </a:solidFill>
              <a:latin typeface="Times New Roman"/>
              <a:ea typeface="Times New Roman"/>
              <a:cs typeface="Times New Roman"/>
              <a:sym typeface="Times New Roman"/>
            </a:endParaRPr>
          </a:p>
          <a:p>
            <a:pPr indent="-177800" lvl="0" marL="187960" marR="0" rtl="0" algn="just">
              <a:lnSpc>
                <a:spcPct val="100000"/>
              </a:lnSpc>
              <a:spcBef>
                <a:spcPts val="64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Each queue has its own scheduling algorithm.</a:t>
            </a:r>
            <a:endParaRPr sz="2800">
              <a:solidFill>
                <a:schemeClr val="dk1"/>
              </a:solidFill>
              <a:latin typeface="Times New Roman"/>
              <a:ea typeface="Times New Roman"/>
              <a:cs typeface="Times New Roman"/>
              <a:sym typeface="Times New Roman"/>
            </a:endParaRPr>
          </a:p>
          <a:p>
            <a:pPr indent="-488950" lvl="1" marL="873760" marR="0" rtl="0" algn="just">
              <a:lnSpc>
                <a:spcPct val="100000"/>
              </a:lnSpc>
              <a:spcBef>
                <a:spcPts val="24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foreground – RR</a:t>
            </a:r>
            <a:endParaRPr b="0" i="0" sz="2400" u="none" cap="none" strike="noStrike">
              <a:solidFill>
                <a:schemeClr val="dk1"/>
              </a:solidFill>
              <a:latin typeface="Times New Roman"/>
              <a:ea typeface="Times New Roman"/>
              <a:cs typeface="Times New Roman"/>
              <a:sym typeface="Times New Roman"/>
            </a:endParaRPr>
          </a:p>
          <a:p>
            <a:pPr indent="-488950" lvl="1" marL="873760" marR="0" rtl="0" algn="just">
              <a:lnSpc>
                <a:spcPct val="100000"/>
              </a:lnSpc>
              <a:spcBef>
                <a:spcPts val="195"/>
              </a:spcBef>
              <a:spcAft>
                <a:spcPts val="0"/>
              </a:spcAft>
              <a:buClr>
                <a:schemeClr val="dk1"/>
              </a:buClr>
              <a:buSzPts val="2400"/>
              <a:buFont typeface="Arial Black"/>
              <a:buChar char="□"/>
            </a:pPr>
            <a:r>
              <a:rPr b="0" i="0" lang="en-US" sz="2400" u="none" cap="none" strike="noStrike">
                <a:solidFill>
                  <a:schemeClr val="dk1"/>
                </a:solidFill>
                <a:latin typeface="Times New Roman"/>
                <a:ea typeface="Times New Roman"/>
                <a:cs typeface="Times New Roman"/>
                <a:sym typeface="Times New Roman"/>
              </a:rPr>
              <a:t>background – FCFS</a:t>
            </a:r>
            <a:endParaRPr b="0" i="0" sz="2400" u="none" cap="none" strike="noStrike">
              <a:solidFill>
                <a:schemeClr val="dk1"/>
              </a:solidFill>
              <a:latin typeface="Times New Roman"/>
              <a:ea typeface="Times New Roman"/>
              <a:cs typeface="Times New Roman"/>
              <a:sym typeface="Times New Roman"/>
            </a:endParaRPr>
          </a:p>
          <a:p>
            <a:pPr indent="-177800" lvl="0" marL="187960" marR="16510" rtl="0" algn="just">
              <a:lnSpc>
                <a:spcPct val="108928"/>
              </a:lnSpc>
              <a:spcBef>
                <a:spcPts val="10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addition, there must be scheduling among the queues, which is  commonly implemented as fixed-priority preemptive scheduling.</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6"/>
          <p:cNvSpPr txBox="1"/>
          <p:nvPr/>
        </p:nvSpPr>
        <p:spPr>
          <a:xfrm>
            <a:off x="911225" y="1501038"/>
            <a:ext cx="10355580" cy="3646170"/>
          </a:xfrm>
          <a:prstGeom prst="rect">
            <a:avLst/>
          </a:prstGeom>
          <a:noFill/>
          <a:ln>
            <a:noFill/>
          </a:ln>
        </p:spPr>
        <p:txBody>
          <a:bodyPr anchorCtr="0" anchor="t" bIns="0" lIns="0" spcFirstLastPara="1" rIns="0" wrap="square" tIns="63500">
            <a:spAutoFit/>
          </a:bodyPr>
          <a:lstStyle/>
          <a:p>
            <a:pPr indent="-177800" lvl="0" marL="241300" marR="5080" rtl="0" algn="just">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Each queue has absolute priority over lower-priority queues. No  process in the batch queue, for example, could run unless the queues  for system processes, interactive processes, and interactive editing  processes were all empty.</a:t>
            </a:r>
            <a:endParaRPr sz="2800">
              <a:solidFill>
                <a:schemeClr val="dk1"/>
              </a:solidFill>
              <a:latin typeface="Times New Roman"/>
              <a:ea typeface="Times New Roman"/>
              <a:cs typeface="Times New Roman"/>
              <a:sym typeface="Times New Roman"/>
            </a:endParaRPr>
          </a:p>
          <a:p>
            <a:pPr indent="-52705" lvl="0" marL="65405" marR="5635625" rtl="0" algn="l">
              <a:lnSpc>
                <a:spcPct val="144642"/>
              </a:lnSpc>
              <a:spcBef>
                <a:spcPts val="16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If an interactive editing process  entered the ready queue while</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440"/>
              </a:spcBef>
              <a:spcAft>
                <a:spcPts val="0"/>
              </a:spcAft>
              <a:buNone/>
            </a:pPr>
            <a:r>
              <a:rPr lang="en-US" sz="2800">
                <a:solidFill>
                  <a:schemeClr val="dk1"/>
                </a:solidFill>
                <a:latin typeface="Times New Roman"/>
                <a:ea typeface="Times New Roman"/>
                <a:cs typeface="Times New Roman"/>
                <a:sym typeface="Times New Roman"/>
              </a:rPr>
              <a:t>a batch process was running,</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690"/>
              </a:spcBef>
              <a:spcAft>
                <a:spcPts val="0"/>
              </a:spcAft>
              <a:buNone/>
            </a:pPr>
            <a:r>
              <a:rPr lang="en-US" sz="2800">
                <a:solidFill>
                  <a:schemeClr val="dk1"/>
                </a:solidFill>
                <a:latin typeface="Times New Roman"/>
                <a:ea typeface="Times New Roman"/>
                <a:cs typeface="Times New Roman"/>
                <a:sym typeface="Times New Roman"/>
              </a:rPr>
              <a:t>the batch process will be preempted.</a:t>
            </a:r>
            <a:endParaRPr sz="2800">
              <a:solidFill>
                <a:schemeClr val="dk1"/>
              </a:solidFill>
              <a:latin typeface="Times New Roman"/>
              <a:ea typeface="Times New Roman"/>
              <a:cs typeface="Times New Roman"/>
              <a:sym typeface="Times New Roman"/>
            </a:endParaRPr>
          </a:p>
        </p:txBody>
      </p:sp>
      <p:sp>
        <p:nvSpPr>
          <p:cNvPr id="598" name="Google Shape;598;p86"/>
          <p:cNvSpPr/>
          <p:nvPr/>
        </p:nvSpPr>
        <p:spPr>
          <a:xfrm>
            <a:off x="6225664" y="2909455"/>
            <a:ext cx="5966335" cy="39485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911225" y="422044"/>
            <a:ext cx="8881745"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Multilevel Feedback Queue Scheduling</a:t>
            </a:r>
            <a:endParaRPr sz="4400">
              <a:latin typeface="Times New Roman"/>
              <a:ea typeface="Times New Roman"/>
              <a:cs typeface="Times New Roman"/>
              <a:sym typeface="Times New Roman"/>
            </a:endParaRPr>
          </a:p>
        </p:txBody>
      </p:sp>
      <p:sp>
        <p:nvSpPr>
          <p:cNvPr id="604" name="Google Shape;604;p87"/>
          <p:cNvSpPr txBox="1"/>
          <p:nvPr/>
        </p:nvSpPr>
        <p:spPr>
          <a:xfrm>
            <a:off x="964547" y="1802663"/>
            <a:ext cx="10302875" cy="1595120"/>
          </a:xfrm>
          <a:prstGeom prst="rect">
            <a:avLst/>
          </a:prstGeom>
          <a:noFill/>
          <a:ln>
            <a:noFill/>
          </a:ln>
        </p:spPr>
        <p:txBody>
          <a:bodyPr anchorCtr="0" anchor="t" bIns="0" lIns="0" spcFirstLastPara="1" rIns="0" wrap="square" tIns="63500">
            <a:spAutoFit/>
          </a:bodyPr>
          <a:lstStyle/>
          <a:p>
            <a:pPr indent="-177800" lvl="0" marL="187960" marR="5080"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Scheduling is like Multilevel Queue(MLQ) Scheduling but in this  process	can	move	between	the	queues. </a:t>
            </a:r>
            <a:r>
              <a:rPr b="1" lang="en-US" sz="2800">
                <a:solidFill>
                  <a:schemeClr val="dk1"/>
                </a:solidFill>
                <a:latin typeface="Times New Roman"/>
                <a:ea typeface="Times New Roman"/>
                <a:cs typeface="Times New Roman"/>
                <a:sym typeface="Times New Roman"/>
              </a:rPr>
              <a:t>Multilevel	Feedback	Queue  Scheduling		(MLFQ) </a:t>
            </a:r>
            <a:r>
              <a:rPr lang="en-US" sz="2800">
                <a:solidFill>
                  <a:schemeClr val="dk1"/>
                </a:solidFill>
                <a:latin typeface="Times New Roman"/>
                <a:ea typeface="Times New Roman"/>
                <a:cs typeface="Times New Roman"/>
                <a:sym typeface="Times New Roman"/>
              </a:rPr>
              <a:t>keep		analysing	the	behaviour	(time	of  execution) of processes and according to which it changes its priority.</a:t>
            </a:r>
            <a:endParaRPr sz="2800">
              <a:solidFill>
                <a:schemeClr val="dk1"/>
              </a:solidFill>
              <a:latin typeface="Times New Roman"/>
              <a:ea typeface="Times New Roman"/>
              <a:cs typeface="Times New Roman"/>
              <a:sym typeface="Times New Roman"/>
            </a:endParaRPr>
          </a:p>
        </p:txBody>
      </p:sp>
      <p:sp>
        <p:nvSpPr>
          <p:cNvPr id="605" name="Google Shape;605;p87"/>
          <p:cNvSpPr txBox="1"/>
          <p:nvPr/>
        </p:nvSpPr>
        <p:spPr>
          <a:xfrm>
            <a:off x="5320300" y="3453663"/>
            <a:ext cx="595566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scheduler	defined	by	the	following</a:t>
            </a:r>
            <a:endParaRPr sz="2800">
              <a:solidFill>
                <a:schemeClr val="dk1"/>
              </a:solidFill>
              <a:latin typeface="Times New Roman"/>
              <a:ea typeface="Times New Roman"/>
              <a:cs typeface="Times New Roman"/>
              <a:sym typeface="Times New Roman"/>
            </a:endParaRPr>
          </a:p>
        </p:txBody>
      </p:sp>
      <p:sp>
        <p:nvSpPr>
          <p:cNvPr id="606" name="Google Shape;606;p87"/>
          <p:cNvSpPr txBox="1"/>
          <p:nvPr/>
        </p:nvSpPr>
        <p:spPr>
          <a:xfrm>
            <a:off x="964547" y="3453663"/>
            <a:ext cx="4048760" cy="1229995"/>
          </a:xfrm>
          <a:prstGeom prst="rect">
            <a:avLst/>
          </a:prstGeom>
          <a:noFill/>
          <a:ln>
            <a:noFill/>
          </a:ln>
        </p:spPr>
        <p:txBody>
          <a:bodyPr anchorCtr="0" anchor="t" bIns="0" lIns="0" spcFirstLastPara="1" rIns="0" wrap="square" tIns="58400">
            <a:spAutoFit/>
          </a:bodyPr>
          <a:lstStyle/>
          <a:p>
            <a:pPr indent="-177800" lvl="0" marL="187960" marR="5080" rtl="0" algn="l">
              <a:lnSpc>
                <a:spcPct val="1089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Multilevel-feedback-queue  parameters:</a:t>
            </a:r>
            <a:endParaRPr sz="2800">
              <a:solidFill>
                <a:schemeClr val="dk1"/>
              </a:solidFill>
              <a:latin typeface="Times New Roman"/>
              <a:ea typeface="Times New Roman"/>
              <a:cs typeface="Times New Roman"/>
              <a:sym typeface="Times New Roman"/>
            </a:endParaRPr>
          </a:p>
          <a:p>
            <a:pPr indent="0" lvl="0" marL="385445" marR="0" rtl="0" algn="l">
              <a:lnSpc>
                <a:spcPct val="100000"/>
              </a:lnSpc>
              <a:spcBef>
                <a:spcPts val="145"/>
              </a:spcBef>
              <a:spcAft>
                <a:spcPts val="0"/>
              </a:spcAft>
              <a:buNone/>
            </a:pPr>
            <a:r>
              <a:rPr lang="en-US" sz="2400">
                <a:solidFill>
                  <a:schemeClr val="dk1"/>
                </a:solidFill>
                <a:latin typeface="Arial Black"/>
                <a:ea typeface="Arial Black"/>
                <a:cs typeface="Arial Black"/>
                <a:sym typeface="Arial Black"/>
              </a:rPr>
              <a:t>□	</a:t>
            </a:r>
            <a:r>
              <a:rPr lang="en-US" sz="2400">
                <a:solidFill>
                  <a:schemeClr val="dk1"/>
                </a:solidFill>
                <a:latin typeface="Times New Roman"/>
                <a:ea typeface="Times New Roman"/>
                <a:cs typeface="Times New Roman"/>
                <a:sym typeface="Times New Roman"/>
              </a:rPr>
              <a:t>number of queues</a:t>
            </a:r>
            <a:endParaRPr sz="2400">
              <a:solidFill>
                <a:schemeClr val="dk1"/>
              </a:solidFill>
              <a:latin typeface="Times New Roman"/>
              <a:ea typeface="Times New Roman"/>
              <a:cs typeface="Times New Roman"/>
              <a:sym typeface="Times New Roman"/>
            </a:endParaRPr>
          </a:p>
        </p:txBody>
      </p:sp>
      <p:sp>
        <p:nvSpPr>
          <p:cNvPr id="607" name="Google Shape;607;p87"/>
          <p:cNvSpPr txBox="1"/>
          <p:nvPr/>
        </p:nvSpPr>
        <p:spPr>
          <a:xfrm>
            <a:off x="1337915" y="4658182"/>
            <a:ext cx="9931400" cy="1914525"/>
          </a:xfrm>
          <a:prstGeom prst="rect">
            <a:avLst/>
          </a:prstGeom>
          <a:noFill/>
          <a:ln>
            <a:noFill/>
          </a:ln>
        </p:spPr>
        <p:txBody>
          <a:bodyPr anchorCtr="0" anchor="t" bIns="0" lIns="0" spcFirstLastPara="1" rIns="0" wrap="square" tIns="37450">
            <a:spAutoFit/>
          </a:bodyPr>
          <a:lstStyle/>
          <a:p>
            <a:pPr indent="-488315" lvl="0" marL="500380" marR="0" rtl="0" algn="l">
              <a:lnSpc>
                <a:spcPct val="100000"/>
              </a:lnSpc>
              <a:spcBef>
                <a:spcPts val="0"/>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scheduling algorithms for each queue</a:t>
            </a:r>
            <a:endParaRPr sz="2400">
              <a:solidFill>
                <a:schemeClr val="dk1"/>
              </a:solidFill>
              <a:latin typeface="Times New Roman"/>
              <a:ea typeface="Times New Roman"/>
              <a:cs typeface="Times New Roman"/>
              <a:sym typeface="Times New Roman"/>
            </a:endParaRPr>
          </a:p>
          <a:p>
            <a:pPr indent="-488315" lvl="0" marL="500380" marR="0" rtl="0" algn="l">
              <a:lnSpc>
                <a:spcPct val="100000"/>
              </a:lnSpc>
              <a:spcBef>
                <a:spcPts val="195"/>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method used to determine when to upgrade a process</a:t>
            </a:r>
            <a:endParaRPr sz="2400">
              <a:solidFill>
                <a:schemeClr val="dk1"/>
              </a:solidFill>
              <a:latin typeface="Times New Roman"/>
              <a:ea typeface="Times New Roman"/>
              <a:cs typeface="Times New Roman"/>
              <a:sym typeface="Times New Roman"/>
            </a:endParaRPr>
          </a:p>
          <a:p>
            <a:pPr indent="-488315" lvl="0" marL="500380" marR="0" rtl="0" algn="l">
              <a:lnSpc>
                <a:spcPct val="100000"/>
              </a:lnSpc>
              <a:spcBef>
                <a:spcPts val="195"/>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method used to determine when to demote a process</a:t>
            </a:r>
            <a:endParaRPr sz="2400">
              <a:solidFill>
                <a:schemeClr val="dk1"/>
              </a:solidFill>
              <a:latin typeface="Times New Roman"/>
              <a:ea typeface="Times New Roman"/>
              <a:cs typeface="Times New Roman"/>
              <a:sym typeface="Times New Roman"/>
            </a:endParaRPr>
          </a:p>
          <a:p>
            <a:pPr indent="-488315" lvl="0" marL="500380" marR="5080" rtl="0" algn="l">
              <a:lnSpc>
                <a:spcPct val="107500"/>
              </a:lnSpc>
              <a:spcBef>
                <a:spcPts val="530"/>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method	used	to	determine	which	queue	a	process	will	enter	when	that  process needs service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8"/>
          <p:cNvSpPr txBox="1"/>
          <p:nvPr>
            <p:ph type="title"/>
          </p:nvPr>
        </p:nvSpPr>
        <p:spPr>
          <a:xfrm>
            <a:off x="911225" y="422044"/>
            <a:ext cx="6446520" cy="6959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D7597D"/>
              </a:buClr>
              <a:buSzPts val="4400"/>
              <a:buFont typeface="Times New Roman"/>
              <a:buNone/>
            </a:pPr>
            <a:r>
              <a:rPr b="0" lang="en-US" sz="4400">
                <a:latin typeface="Times New Roman"/>
                <a:ea typeface="Times New Roman"/>
                <a:cs typeface="Times New Roman"/>
                <a:sym typeface="Times New Roman"/>
              </a:rPr>
              <a:t>Multilevel Feedback Queues</a:t>
            </a:r>
            <a:endParaRPr sz="4400">
              <a:latin typeface="Times New Roman"/>
              <a:ea typeface="Times New Roman"/>
              <a:cs typeface="Times New Roman"/>
              <a:sym typeface="Times New Roman"/>
            </a:endParaRPr>
          </a:p>
        </p:txBody>
      </p:sp>
      <p:sp>
        <p:nvSpPr>
          <p:cNvPr id="613" name="Google Shape;613;p88"/>
          <p:cNvSpPr/>
          <p:nvPr/>
        </p:nvSpPr>
        <p:spPr>
          <a:xfrm>
            <a:off x="2670704" y="1825625"/>
            <a:ext cx="6850591" cy="416837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9"/>
          <p:cNvSpPr txBox="1"/>
          <p:nvPr/>
        </p:nvSpPr>
        <p:spPr>
          <a:xfrm>
            <a:off x="685800" y="533400"/>
            <a:ext cx="9725660" cy="4334510"/>
          </a:xfrm>
          <a:prstGeom prst="rect">
            <a:avLst/>
          </a:prstGeom>
          <a:noFill/>
          <a:ln>
            <a:noFill/>
          </a:ln>
        </p:spPr>
        <p:txBody>
          <a:bodyPr anchorCtr="0" anchor="t" bIns="0" lIns="0" spcFirstLastPara="1" rIns="0" wrap="square" tIns="33650">
            <a:spAutoFit/>
          </a:bodyPr>
          <a:lstStyle/>
          <a:p>
            <a:pPr indent="-177800" lvl="0" marL="238759"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Three queues:</a:t>
            </a:r>
            <a:endParaRPr sz="2800">
              <a:solidFill>
                <a:schemeClr val="dk1"/>
              </a:solidFill>
              <a:latin typeface="Times New Roman"/>
              <a:ea typeface="Times New Roman"/>
              <a:cs typeface="Times New Roman"/>
              <a:sym typeface="Times New Roman"/>
            </a:endParaRPr>
          </a:p>
          <a:p>
            <a:pPr indent="-488950" lvl="1" marL="924560" marR="0" rtl="0" algn="l">
              <a:lnSpc>
                <a:spcPct val="100000"/>
              </a:lnSpc>
              <a:spcBef>
                <a:spcPts val="145"/>
              </a:spcBef>
              <a:spcAft>
                <a:spcPts val="0"/>
              </a:spcAft>
              <a:buClr>
                <a:schemeClr val="dk1"/>
              </a:buClr>
              <a:buSzPts val="2450"/>
              <a:buFont typeface="Arial"/>
              <a:buChar char="□"/>
            </a:pPr>
            <a:r>
              <a:rPr b="0" i="1" lang="en-US" sz="2400" u="none" cap="none" strike="noStrike">
                <a:solidFill>
                  <a:schemeClr val="dk1"/>
                </a:solidFill>
                <a:latin typeface="Times New Roman"/>
                <a:ea typeface="Times New Roman"/>
                <a:cs typeface="Times New Roman"/>
                <a:sym typeface="Times New Roman"/>
              </a:rPr>
              <a:t>Q</a:t>
            </a:r>
            <a:r>
              <a:rPr b="0" baseline="-25000" i="0" lang="en-US" sz="2400" u="none" cap="none" strike="noStrike">
                <a:solidFill>
                  <a:schemeClr val="dk1"/>
                </a:solidFill>
                <a:latin typeface="Times New Roman"/>
                <a:ea typeface="Times New Roman"/>
                <a:cs typeface="Times New Roman"/>
                <a:sym typeface="Times New Roman"/>
              </a:rPr>
              <a:t>0 </a:t>
            </a:r>
            <a:r>
              <a:rPr b="0" i="0" lang="en-US" sz="2400" u="none" cap="none" strike="noStrike">
                <a:solidFill>
                  <a:schemeClr val="dk1"/>
                </a:solidFill>
                <a:latin typeface="Times New Roman"/>
                <a:ea typeface="Times New Roman"/>
                <a:cs typeface="Times New Roman"/>
                <a:sym typeface="Times New Roman"/>
              </a:rPr>
              <a:t>– RR with time quantum 8 milliseconds</a:t>
            </a:r>
            <a:endParaRPr b="0" i="0" sz="2400" u="none" cap="none" strike="noStrike">
              <a:solidFill>
                <a:schemeClr val="dk1"/>
              </a:solidFill>
              <a:latin typeface="Times New Roman"/>
              <a:ea typeface="Times New Roman"/>
              <a:cs typeface="Times New Roman"/>
              <a:sym typeface="Times New Roman"/>
            </a:endParaRPr>
          </a:p>
          <a:p>
            <a:pPr indent="-488950" lvl="1" marL="924560" marR="0" rtl="0" algn="l">
              <a:lnSpc>
                <a:spcPct val="100000"/>
              </a:lnSpc>
              <a:spcBef>
                <a:spcPts val="135"/>
              </a:spcBef>
              <a:spcAft>
                <a:spcPts val="0"/>
              </a:spcAft>
              <a:buClr>
                <a:schemeClr val="dk1"/>
              </a:buClr>
              <a:buSzPts val="2450"/>
              <a:buFont typeface="Arial"/>
              <a:buChar char="□"/>
            </a:pPr>
            <a:r>
              <a:rPr b="0" i="1" lang="en-US" sz="2400" u="none" cap="none" strike="noStrike">
                <a:solidFill>
                  <a:schemeClr val="dk1"/>
                </a:solidFill>
                <a:latin typeface="Times New Roman"/>
                <a:ea typeface="Times New Roman"/>
                <a:cs typeface="Times New Roman"/>
                <a:sym typeface="Times New Roman"/>
              </a:rPr>
              <a:t>Q</a:t>
            </a:r>
            <a:r>
              <a:rPr b="0" baseline="-25000" i="0" lang="en-US" sz="2400" u="none" cap="none" strike="noStrike">
                <a:solidFill>
                  <a:schemeClr val="dk1"/>
                </a:solidFill>
                <a:latin typeface="Times New Roman"/>
                <a:ea typeface="Times New Roman"/>
                <a:cs typeface="Times New Roman"/>
                <a:sym typeface="Times New Roman"/>
              </a:rPr>
              <a:t>1 </a:t>
            </a:r>
            <a:r>
              <a:rPr b="0" i="0" lang="en-US" sz="2400" u="none" cap="none" strike="noStrike">
                <a:solidFill>
                  <a:schemeClr val="dk1"/>
                </a:solidFill>
                <a:latin typeface="Times New Roman"/>
                <a:ea typeface="Times New Roman"/>
                <a:cs typeface="Times New Roman"/>
                <a:sym typeface="Times New Roman"/>
              </a:rPr>
              <a:t>– RR time quantum 16 milliseconds</a:t>
            </a:r>
            <a:endParaRPr b="0" i="0" sz="2400" u="none" cap="none" strike="noStrike">
              <a:solidFill>
                <a:schemeClr val="dk1"/>
              </a:solidFill>
              <a:latin typeface="Times New Roman"/>
              <a:ea typeface="Times New Roman"/>
              <a:cs typeface="Times New Roman"/>
              <a:sym typeface="Times New Roman"/>
            </a:endParaRPr>
          </a:p>
          <a:p>
            <a:pPr indent="-488950" lvl="1" marL="924560" marR="0" rtl="0" algn="l">
              <a:lnSpc>
                <a:spcPct val="100000"/>
              </a:lnSpc>
              <a:spcBef>
                <a:spcPts val="135"/>
              </a:spcBef>
              <a:spcAft>
                <a:spcPts val="0"/>
              </a:spcAft>
              <a:buClr>
                <a:schemeClr val="dk1"/>
              </a:buClr>
              <a:buSzPts val="2450"/>
              <a:buFont typeface="Arial"/>
              <a:buChar char="□"/>
            </a:pPr>
            <a:r>
              <a:rPr b="0" i="1" lang="en-US" sz="2400" u="none" cap="none" strike="noStrike">
                <a:solidFill>
                  <a:schemeClr val="dk1"/>
                </a:solidFill>
                <a:latin typeface="Times New Roman"/>
                <a:ea typeface="Times New Roman"/>
                <a:cs typeface="Times New Roman"/>
                <a:sym typeface="Times New Roman"/>
              </a:rPr>
              <a:t>Q</a:t>
            </a:r>
            <a:r>
              <a:rPr b="0" baseline="-25000" i="0" lang="en-US" sz="2400" u="none" cap="none" strike="noStrike">
                <a:solidFill>
                  <a:schemeClr val="dk1"/>
                </a:solidFill>
                <a:latin typeface="Times New Roman"/>
                <a:ea typeface="Times New Roman"/>
                <a:cs typeface="Times New Roman"/>
                <a:sym typeface="Times New Roman"/>
              </a:rPr>
              <a:t>2 </a:t>
            </a:r>
            <a:r>
              <a:rPr b="0" i="0" lang="en-US" sz="2400" u="none" cap="none" strike="noStrike">
                <a:solidFill>
                  <a:schemeClr val="dk1"/>
                </a:solidFill>
                <a:latin typeface="Times New Roman"/>
                <a:ea typeface="Times New Roman"/>
                <a:cs typeface="Times New Roman"/>
                <a:sym typeface="Times New Roman"/>
              </a:rPr>
              <a:t>– FCFS</a:t>
            </a:r>
            <a:endParaRPr b="0" i="0" sz="2400" u="none" cap="none" strike="noStrike">
              <a:solidFill>
                <a:schemeClr val="dk1"/>
              </a:solidFill>
              <a:latin typeface="Times New Roman"/>
              <a:ea typeface="Times New Roman"/>
              <a:cs typeface="Times New Roman"/>
              <a:sym typeface="Times New Roman"/>
            </a:endParaRPr>
          </a:p>
          <a:p>
            <a:pPr indent="0" lvl="1" marL="457200" marR="0" rtl="0" algn="l">
              <a:lnSpc>
                <a:spcPct val="100000"/>
              </a:lnSpc>
              <a:spcBef>
                <a:spcPts val="25"/>
              </a:spcBef>
              <a:spcAft>
                <a:spcPts val="0"/>
              </a:spcAft>
              <a:buClr>
                <a:schemeClr val="dk1"/>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177800" lvl="0" marL="238759"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Scheduling</a:t>
            </a:r>
            <a:endParaRPr sz="2800">
              <a:solidFill>
                <a:schemeClr val="dk1"/>
              </a:solidFill>
              <a:latin typeface="Times New Roman"/>
              <a:ea typeface="Times New Roman"/>
              <a:cs typeface="Times New Roman"/>
              <a:sym typeface="Times New Roman"/>
            </a:endParaRPr>
          </a:p>
          <a:p>
            <a:pPr indent="-488950" lvl="0" marL="924560" marR="0" rtl="0" algn="l">
              <a:lnSpc>
                <a:spcPct val="100000"/>
              </a:lnSpc>
              <a:spcBef>
                <a:spcPts val="245"/>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A new job enters queue </a:t>
            </a:r>
            <a:r>
              <a:rPr i="1" lang="en-US" sz="2400">
                <a:solidFill>
                  <a:schemeClr val="dk1"/>
                </a:solidFill>
                <a:latin typeface="Times New Roman"/>
                <a:ea typeface="Times New Roman"/>
                <a:cs typeface="Times New Roman"/>
                <a:sym typeface="Times New Roman"/>
              </a:rPr>
              <a:t>Q</a:t>
            </a:r>
            <a:r>
              <a:rPr baseline="-25000" i="1" lang="en-US" sz="2400">
                <a:solidFill>
                  <a:schemeClr val="dk1"/>
                </a:solidFill>
                <a:latin typeface="Times New Roman"/>
                <a:ea typeface="Times New Roman"/>
                <a:cs typeface="Times New Roman"/>
                <a:sym typeface="Times New Roman"/>
              </a:rPr>
              <a:t>0 </a:t>
            </a:r>
            <a:r>
              <a:rPr lang="en-US" sz="2400">
                <a:solidFill>
                  <a:schemeClr val="dk1"/>
                </a:solidFill>
                <a:latin typeface="Times New Roman"/>
                <a:ea typeface="Times New Roman"/>
                <a:cs typeface="Times New Roman"/>
                <a:sym typeface="Times New Roman"/>
              </a:rPr>
              <a:t>which is served FCFS</a:t>
            </a:r>
            <a:endParaRPr sz="2400">
              <a:solidFill>
                <a:schemeClr val="dk1"/>
              </a:solidFill>
              <a:latin typeface="Times New Roman"/>
              <a:ea typeface="Times New Roman"/>
              <a:cs typeface="Times New Roman"/>
              <a:sym typeface="Times New Roman"/>
            </a:endParaRPr>
          </a:p>
          <a:p>
            <a:pPr indent="-306705" lvl="1" marL="1267460" marR="0" rtl="0" algn="l">
              <a:lnSpc>
                <a:spcPct val="100000"/>
              </a:lnSpc>
              <a:spcBef>
                <a:spcPts val="250"/>
              </a:spcBef>
              <a:spcAft>
                <a:spcPts val="0"/>
              </a:spcAft>
              <a:buClr>
                <a:schemeClr val="dk1"/>
              </a:buClr>
              <a:buSzPts val="2000"/>
              <a:buFont typeface="Arial Black"/>
              <a:buChar char="▪"/>
            </a:pPr>
            <a:r>
              <a:rPr b="0" i="0" lang="en-US" sz="2000" u="none" cap="none" strike="noStrike">
                <a:solidFill>
                  <a:schemeClr val="dk1"/>
                </a:solidFill>
                <a:latin typeface="Times New Roman"/>
                <a:ea typeface="Times New Roman"/>
                <a:cs typeface="Times New Roman"/>
                <a:sym typeface="Times New Roman"/>
              </a:rPr>
              <a:t>When it gains CPU, job receives 8 milliseconds</a:t>
            </a:r>
            <a:endParaRPr b="0" i="0" sz="2000" u="none" cap="none" strike="noStrike">
              <a:solidFill>
                <a:schemeClr val="dk1"/>
              </a:solidFill>
              <a:latin typeface="Times New Roman"/>
              <a:ea typeface="Times New Roman"/>
              <a:cs typeface="Times New Roman"/>
              <a:sym typeface="Times New Roman"/>
            </a:endParaRPr>
          </a:p>
          <a:p>
            <a:pPr indent="-306705" lvl="1" marL="1267460" marR="0" rtl="0" algn="l">
              <a:lnSpc>
                <a:spcPct val="100000"/>
              </a:lnSpc>
              <a:spcBef>
                <a:spcPts val="225"/>
              </a:spcBef>
              <a:spcAft>
                <a:spcPts val="0"/>
              </a:spcAft>
              <a:buClr>
                <a:schemeClr val="dk1"/>
              </a:buClr>
              <a:buSzPts val="2000"/>
              <a:buFont typeface="Arial Black"/>
              <a:buChar char="▪"/>
            </a:pPr>
            <a:r>
              <a:rPr b="0" i="0" lang="en-US" sz="2000" u="none" cap="none" strike="noStrike">
                <a:solidFill>
                  <a:schemeClr val="dk1"/>
                </a:solidFill>
                <a:latin typeface="Times New Roman"/>
                <a:ea typeface="Times New Roman"/>
                <a:cs typeface="Times New Roman"/>
                <a:sym typeface="Times New Roman"/>
              </a:rPr>
              <a:t>If it does not finish in 8 milliseconds, job is moved to queue </a:t>
            </a:r>
            <a:r>
              <a:rPr b="0" i="1" lang="en-US" sz="2000" u="none" cap="none" strike="noStrike">
                <a:solidFill>
                  <a:schemeClr val="dk1"/>
                </a:solidFill>
                <a:latin typeface="Times New Roman"/>
                <a:ea typeface="Times New Roman"/>
                <a:cs typeface="Times New Roman"/>
                <a:sym typeface="Times New Roman"/>
              </a:rPr>
              <a:t>Q</a:t>
            </a:r>
            <a:r>
              <a:rPr b="0" baseline="-25000" i="0" lang="en-US" sz="1950" u="none" cap="none" strike="noStrike">
                <a:solidFill>
                  <a:schemeClr val="dk1"/>
                </a:solidFill>
                <a:latin typeface="Times New Roman"/>
                <a:ea typeface="Times New Roman"/>
                <a:cs typeface="Times New Roman"/>
                <a:sym typeface="Times New Roman"/>
              </a:rPr>
              <a:t>1</a:t>
            </a:r>
            <a:endParaRPr b="0" baseline="-25000" i="0" sz="1950" u="none" cap="none" strike="noStrike">
              <a:solidFill>
                <a:schemeClr val="dk1"/>
              </a:solidFill>
              <a:latin typeface="Times New Roman"/>
              <a:ea typeface="Times New Roman"/>
              <a:cs typeface="Times New Roman"/>
              <a:sym typeface="Times New Roman"/>
            </a:endParaRPr>
          </a:p>
          <a:p>
            <a:pPr indent="-488950" lvl="0" marL="924560" marR="0" rtl="0" algn="l">
              <a:lnSpc>
                <a:spcPct val="100000"/>
              </a:lnSpc>
              <a:spcBef>
                <a:spcPts val="170"/>
              </a:spcBef>
              <a:spcAft>
                <a:spcPts val="0"/>
              </a:spcAft>
              <a:buClr>
                <a:schemeClr val="dk1"/>
              </a:buClr>
              <a:buSzPts val="2400"/>
              <a:buFont typeface="Arial Black"/>
              <a:buChar char="□"/>
            </a:pPr>
            <a:r>
              <a:rPr lang="en-US" sz="2400">
                <a:solidFill>
                  <a:schemeClr val="dk1"/>
                </a:solidFill>
                <a:latin typeface="Times New Roman"/>
                <a:ea typeface="Times New Roman"/>
                <a:cs typeface="Times New Roman"/>
                <a:sym typeface="Times New Roman"/>
              </a:rPr>
              <a:t>At </a:t>
            </a:r>
            <a:r>
              <a:rPr i="1" lang="en-US" sz="2400">
                <a:solidFill>
                  <a:schemeClr val="dk1"/>
                </a:solidFill>
                <a:latin typeface="Times New Roman"/>
                <a:ea typeface="Times New Roman"/>
                <a:cs typeface="Times New Roman"/>
                <a:sym typeface="Times New Roman"/>
              </a:rPr>
              <a:t>Q</a:t>
            </a:r>
            <a:r>
              <a:rPr baseline="-25000" lang="en-US" sz="2400">
                <a:solidFill>
                  <a:schemeClr val="dk1"/>
                </a:solidFill>
                <a:latin typeface="Times New Roman"/>
                <a:ea typeface="Times New Roman"/>
                <a:cs typeface="Times New Roman"/>
                <a:sym typeface="Times New Roman"/>
              </a:rPr>
              <a:t>1 </a:t>
            </a:r>
            <a:r>
              <a:rPr lang="en-US" sz="2400">
                <a:solidFill>
                  <a:schemeClr val="dk1"/>
                </a:solidFill>
                <a:latin typeface="Times New Roman"/>
                <a:ea typeface="Times New Roman"/>
                <a:cs typeface="Times New Roman"/>
                <a:sym typeface="Times New Roman"/>
              </a:rPr>
              <a:t>job is again served FCFS and receives 16 additional milliseconds</a:t>
            </a:r>
            <a:endParaRPr sz="2400">
              <a:solidFill>
                <a:schemeClr val="dk1"/>
              </a:solidFill>
              <a:latin typeface="Times New Roman"/>
              <a:ea typeface="Times New Roman"/>
              <a:cs typeface="Times New Roman"/>
              <a:sym typeface="Times New Roman"/>
            </a:endParaRPr>
          </a:p>
          <a:p>
            <a:pPr indent="-306705" lvl="1" marL="1267460" marR="0" rtl="0" algn="l">
              <a:lnSpc>
                <a:spcPct val="100000"/>
              </a:lnSpc>
              <a:spcBef>
                <a:spcPts val="250"/>
              </a:spcBef>
              <a:spcAft>
                <a:spcPts val="0"/>
              </a:spcAft>
              <a:buClr>
                <a:schemeClr val="dk1"/>
              </a:buClr>
              <a:buSzPts val="2000"/>
              <a:buFont typeface="Arial Black"/>
              <a:buChar char="▪"/>
            </a:pPr>
            <a:r>
              <a:rPr b="0" i="0" lang="en-US" sz="2000" u="none" cap="none" strike="noStrike">
                <a:solidFill>
                  <a:schemeClr val="dk1"/>
                </a:solidFill>
                <a:latin typeface="Times New Roman"/>
                <a:ea typeface="Times New Roman"/>
                <a:cs typeface="Times New Roman"/>
                <a:sym typeface="Times New Roman"/>
              </a:rPr>
              <a:t>If it still does not complete, it is preempted and moved to queue </a:t>
            </a:r>
            <a:r>
              <a:rPr b="0" i="1" lang="en-US" sz="2000" u="none" cap="none" strike="noStrike">
                <a:solidFill>
                  <a:schemeClr val="dk1"/>
                </a:solidFill>
                <a:latin typeface="Times New Roman"/>
                <a:ea typeface="Times New Roman"/>
                <a:cs typeface="Times New Roman"/>
                <a:sym typeface="Times New Roman"/>
              </a:rPr>
              <a:t>Q</a:t>
            </a:r>
            <a:r>
              <a:rPr b="0" baseline="-25000" i="0" lang="en-US" sz="1950" u="none" cap="none" strike="noStrike">
                <a:solidFill>
                  <a:schemeClr val="dk1"/>
                </a:solidFill>
                <a:latin typeface="Times New Roman"/>
                <a:ea typeface="Times New Roman"/>
                <a:cs typeface="Times New Roman"/>
                <a:sym typeface="Times New Roman"/>
              </a:rPr>
              <a:t>2</a:t>
            </a:r>
            <a:endParaRPr b="0" baseline="-25000" i="0" sz="195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nvSpPr>
        <p:spPr>
          <a:xfrm>
            <a:off x="838200" y="838200"/>
            <a:ext cx="8482965" cy="4847481"/>
          </a:xfrm>
          <a:prstGeom prst="rect">
            <a:avLst/>
          </a:prstGeom>
          <a:noFill/>
          <a:ln>
            <a:noFill/>
          </a:ln>
        </p:spPr>
        <p:txBody>
          <a:bodyPr anchorCtr="0" anchor="t" bIns="0" lIns="0" spcFirstLastPara="1" rIns="0" wrap="square" tIns="63500">
            <a:spAutoFit/>
          </a:bodyPr>
          <a:lstStyle/>
          <a:p>
            <a:pPr indent="-290194" lvl="0" marL="302260" marR="13334" rtl="0" algn="l">
              <a:lnSpc>
                <a:spcPct val="107142"/>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Programs are executable(.exe) files generally stored in Secondary Memory. </a:t>
            </a:r>
            <a:endParaRPr/>
          </a:p>
          <a:p>
            <a:pPr indent="-112394" lvl="0" marL="302260" marR="13334" rtl="0" algn="l">
              <a:lnSpc>
                <a:spcPct val="107142"/>
              </a:lnSpc>
              <a:spcBef>
                <a:spcPts val="50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290194" lvl="0" marL="302260" marR="13334" rtl="0" algn="l">
              <a:lnSpc>
                <a:spcPct val="107142"/>
              </a:lnSpc>
              <a:spcBef>
                <a:spcPts val="5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order to execute program it must be loaded in main memory.</a:t>
            </a:r>
            <a:endParaRPr sz="2800">
              <a:solidFill>
                <a:schemeClr val="dk1"/>
              </a:solidFill>
              <a:latin typeface="Times New Roman"/>
              <a:ea typeface="Times New Roman"/>
              <a:cs typeface="Times New Roman"/>
              <a:sym typeface="Times New Roman"/>
            </a:endParaRPr>
          </a:p>
          <a:p>
            <a:pPr indent="-112394" lvl="0" marL="302260" marR="13334" rtl="0" algn="l">
              <a:lnSpc>
                <a:spcPct val="107142"/>
              </a:lnSpc>
              <a:spcBef>
                <a:spcPts val="500"/>
              </a:spcBef>
              <a:spcAft>
                <a:spcPts val="0"/>
              </a:spcAft>
              <a:buClr>
                <a:schemeClr val="dk1"/>
              </a:buClr>
              <a:buSzPts val="2800"/>
              <a:buFont typeface="Arial"/>
              <a:buNone/>
            </a:pPr>
            <a:r>
              <a:t/>
            </a:r>
            <a:endParaRPr sz="2800">
              <a:solidFill>
                <a:schemeClr val="dk1"/>
              </a:solidFill>
              <a:latin typeface="Times New Roman"/>
              <a:ea typeface="Times New Roman"/>
              <a:cs typeface="Times New Roman"/>
              <a:sym typeface="Times New Roman"/>
            </a:endParaRPr>
          </a:p>
          <a:p>
            <a:pPr indent="-290194" lvl="0" marL="302260" marR="13334" rtl="0" algn="l">
              <a:lnSpc>
                <a:spcPct val="107142"/>
              </a:lnSpc>
              <a:spcBef>
                <a:spcPts val="5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When	a	program	is	loaded	into	the	memory	and	it  becomes a process.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Clr>
                <a:schemeClr val="dk1"/>
              </a:buClr>
              <a:buSzPts val="4000"/>
              <a:buFont typeface="Arial"/>
              <a:buNone/>
            </a:pPr>
            <a:r>
              <a:t/>
            </a:r>
            <a:endParaRPr sz="4000">
              <a:solidFill>
                <a:schemeClr val="dk1"/>
              </a:solidFill>
              <a:latin typeface="Times New Roman"/>
              <a:ea typeface="Times New Roman"/>
              <a:cs typeface="Times New Roman"/>
              <a:sym typeface="Times New Roman"/>
            </a:endParaRPr>
          </a:p>
          <a:p>
            <a:pPr indent="-290194" lvl="0" marL="302260" marR="0" rtl="0" algn="l">
              <a:lnSpc>
                <a:spcPct val="114428"/>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Then process memory can be divided into four sections</a:t>
            </a:r>
            <a:endParaRPr sz="2800">
              <a:solidFill>
                <a:schemeClr val="dk1"/>
              </a:solidFill>
              <a:latin typeface="Times New Roman"/>
              <a:ea typeface="Times New Roman"/>
              <a:cs typeface="Times New Roman"/>
              <a:sym typeface="Times New Roman"/>
            </a:endParaRPr>
          </a:p>
          <a:p>
            <a:pPr indent="0" lvl="0" marL="302260" marR="0" rtl="0" algn="l">
              <a:lnSpc>
                <a:spcPct val="114428"/>
              </a:lnSpc>
              <a:spcBef>
                <a:spcPts val="0"/>
              </a:spcBef>
              <a:spcAft>
                <a:spcPts val="0"/>
              </a:spcAft>
              <a:buNone/>
            </a:pPr>
            <a:r>
              <a:rPr lang="en-US" sz="2800">
                <a:solidFill>
                  <a:schemeClr val="dk1"/>
                </a:solidFill>
                <a:latin typeface="Times New Roman"/>
                <a:ea typeface="Times New Roman"/>
                <a:cs typeface="Times New Roman"/>
                <a:sym typeface="Times New Roman"/>
              </a:rPr>
              <a:t>─ stack, heap, text and data.</a:t>
            </a:r>
            <a:endParaRPr sz="2800">
              <a:solidFill>
                <a:schemeClr val="dk1"/>
              </a:solidFill>
              <a:latin typeface="Times New Roman"/>
              <a:ea typeface="Times New Roman"/>
              <a:cs typeface="Times New Roman"/>
              <a:sym typeface="Times New Roman"/>
            </a:endParaRPr>
          </a:p>
        </p:txBody>
      </p:sp>
      <p:sp>
        <p:nvSpPr>
          <p:cNvPr id="142" name="Google Shape;142;p9"/>
          <p:cNvSpPr/>
          <p:nvPr/>
        </p:nvSpPr>
        <p:spPr>
          <a:xfrm>
            <a:off x="9414871" y="1154692"/>
            <a:ext cx="2548529" cy="40269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2" name="Shape 622"/>
        <p:cNvGrpSpPr/>
        <p:nvPr/>
      </p:nvGrpSpPr>
      <p:grpSpPr>
        <a:xfrm>
          <a:off x="0" y="0"/>
          <a:ext cx="0" cy="0"/>
          <a:chOff x="0" y="0"/>
          <a:chExt cx="0" cy="0"/>
        </a:xfrm>
      </p:grpSpPr>
      <p:sp>
        <p:nvSpPr>
          <p:cNvPr id="623" name="Google Shape;623;p90"/>
          <p:cNvSpPr/>
          <p:nvPr/>
        </p:nvSpPr>
        <p:spPr>
          <a:xfrm>
            <a:off x="0" y="0"/>
            <a:ext cx="12191999"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24" name="Google Shape;624;p90"/>
          <p:cNvSpPr txBox="1"/>
          <p:nvPr/>
        </p:nvSpPr>
        <p:spPr>
          <a:xfrm>
            <a:off x="62216" y="6527134"/>
            <a:ext cx="1727200" cy="249554"/>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1450">
                <a:solidFill>
                  <a:srgbClr val="FFFFFF"/>
                </a:solidFill>
                <a:latin typeface="Calibri"/>
                <a:ea typeface="Calibri"/>
                <a:cs typeface="Calibri"/>
                <a:sym typeface="Calibri"/>
              </a:rPr>
              <a:t>ABHIJITSINH PARMAR</a:t>
            </a:r>
            <a:endParaRPr sz="145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Aspec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2020-05-16T10:34:57Z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